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sldIdLst>
    <p:sldId id="257" r:id="rId2"/>
    <p:sldId id="258" r:id="rId3"/>
  </p:sldIdLst>
  <p:sldSz cx="10691813" cy="7559675"/>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56" userDrawn="1">
          <p15:clr>
            <a:srgbClr val="A4A3A4"/>
          </p15:clr>
        </p15:guide>
        <p15:guide id="2" pos="3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33" autoAdjust="0"/>
    <p:restoredTop sz="94660"/>
  </p:normalViewPr>
  <p:slideViewPr>
    <p:cSldViewPr snapToGrid="0">
      <p:cViewPr varScale="1">
        <p:scale>
          <a:sx n="78" d="100"/>
          <a:sy n="78" d="100"/>
        </p:scale>
        <p:origin x="984" y="72"/>
      </p:cViewPr>
      <p:guideLst>
        <p:guide orient="horz" pos="2856"/>
        <p:guide pos="3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3F1A03FF-400F-4913-95EB-F7B4997189F2}" type="datetimeFigureOut">
              <a:rPr kumimoji="1" lang="ja-JP" altLang="en-US" smtClean="0"/>
              <a:t>2026/6/9</a:t>
            </a:fld>
            <a:endParaRPr kumimoji="1" lang="ja-JP" altLang="en-US"/>
          </a:p>
        </p:txBody>
      </p:sp>
      <p:sp>
        <p:nvSpPr>
          <p:cNvPr id="4" name="スライド イメージ プレースホルダー 3"/>
          <p:cNvSpPr>
            <a:spLocks noGrp="1" noRot="1" noChangeAspect="1"/>
          </p:cNvSpPr>
          <p:nvPr>
            <p:ph type="sldImg" idx="2"/>
          </p:nvPr>
        </p:nvSpPr>
        <p:spPr>
          <a:xfrm>
            <a:off x="2935288" y="857250"/>
            <a:ext cx="3273425" cy="231457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4D3D9836-39F3-4AC6-BF7C-0F7A9CBE93E9}" type="slidenum">
              <a:rPr kumimoji="1" lang="ja-JP" altLang="en-US" smtClean="0"/>
              <a:t>‹#›</a:t>
            </a:fld>
            <a:endParaRPr kumimoji="1" lang="ja-JP" altLang="en-US"/>
          </a:p>
        </p:txBody>
      </p:sp>
    </p:spTree>
    <p:extLst>
      <p:ext uri="{BB962C8B-B14F-4D97-AF65-F5344CB8AC3E}">
        <p14:creationId xmlns:p14="http://schemas.microsoft.com/office/powerpoint/2010/main" val="82042221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4D3D9836-39F3-4AC6-BF7C-0F7A9CBE93E9}" type="slidenum">
              <a:rPr kumimoji="1" lang="ja-JP" altLang="en-US" smtClean="0"/>
              <a:t>1</a:t>
            </a:fld>
            <a:endParaRPr kumimoji="1" lang="ja-JP" altLang="en-US"/>
          </a:p>
        </p:txBody>
      </p:sp>
    </p:spTree>
    <p:extLst>
      <p:ext uri="{BB962C8B-B14F-4D97-AF65-F5344CB8AC3E}">
        <p14:creationId xmlns:p14="http://schemas.microsoft.com/office/powerpoint/2010/main" val="389245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128689-4622-202A-BC9F-68D539909C9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6451684-0DD0-2D98-7FB1-A52ADFC4AA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DF0F220-F5D4-2BD6-CF17-B423B0B9FB3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0CE7E2F-3E6A-6E21-C613-85939F209085}"/>
              </a:ext>
            </a:extLst>
          </p:cNvPr>
          <p:cNvSpPr>
            <a:spLocks noGrp="1"/>
          </p:cNvSpPr>
          <p:nvPr>
            <p:ph type="sldNum" sz="quarter" idx="5"/>
          </p:nvPr>
        </p:nvSpPr>
        <p:spPr/>
        <p:txBody>
          <a:bodyPr/>
          <a:lstStyle/>
          <a:p>
            <a:fld id="{4D3D9836-39F3-4AC6-BF7C-0F7A9CBE93E9}" type="slidenum">
              <a:rPr kumimoji="1" lang="ja-JP" altLang="en-US" smtClean="0"/>
              <a:t>2</a:t>
            </a:fld>
            <a:endParaRPr kumimoji="1" lang="ja-JP" altLang="en-US"/>
          </a:p>
        </p:txBody>
      </p:sp>
    </p:spTree>
    <p:extLst>
      <p:ext uri="{BB962C8B-B14F-4D97-AF65-F5344CB8AC3E}">
        <p14:creationId xmlns:p14="http://schemas.microsoft.com/office/powerpoint/2010/main" val="2299945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ja-JP" altLang="en-US"/>
              <a:t>マスター タイトルの書式設定</a:t>
            </a:r>
            <a:endParaRPr lang="en-US" dirty="0"/>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400440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142327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657683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60305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tint val="82000"/>
                  </a:schemeClr>
                </a:solidFill>
              </a:defRPr>
            </a:lvl1pPr>
            <a:lvl2pPr marL="503972" indent="0">
              <a:buNone/>
              <a:defRPr sz="2205">
                <a:solidFill>
                  <a:schemeClr val="tx1">
                    <a:tint val="82000"/>
                  </a:schemeClr>
                </a:solidFill>
              </a:defRPr>
            </a:lvl2pPr>
            <a:lvl3pPr marL="1007943" indent="0">
              <a:buNone/>
              <a:defRPr sz="1984">
                <a:solidFill>
                  <a:schemeClr val="tx1">
                    <a:tint val="82000"/>
                  </a:schemeClr>
                </a:solidFill>
              </a:defRPr>
            </a:lvl3pPr>
            <a:lvl4pPr marL="1511915" indent="0">
              <a:buNone/>
              <a:defRPr sz="1764">
                <a:solidFill>
                  <a:schemeClr val="tx1">
                    <a:tint val="82000"/>
                  </a:schemeClr>
                </a:solidFill>
              </a:defRPr>
            </a:lvl4pPr>
            <a:lvl5pPr marL="2015886" indent="0">
              <a:buNone/>
              <a:defRPr sz="1764">
                <a:solidFill>
                  <a:schemeClr val="tx1">
                    <a:tint val="82000"/>
                  </a:schemeClr>
                </a:solidFill>
              </a:defRPr>
            </a:lvl5pPr>
            <a:lvl6pPr marL="2519858" indent="0">
              <a:buNone/>
              <a:defRPr sz="1764">
                <a:solidFill>
                  <a:schemeClr val="tx1">
                    <a:tint val="82000"/>
                  </a:schemeClr>
                </a:solidFill>
              </a:defRPr>
            </a:lvl6pPr>
            <a:lvl7pPr marL="3023829" indent="0">
              <a:buNone/>
              <a:defRPr sz="1764">
                <a:solidFill>
                  <a:schemeClr val="tx1">
                    <a:tint val="82000"/>
                  </a:schemeClr>
                </a:solidFill>
              </a:defRPr>
            </a:lvl7pPr>
            <a:lvl8pPr marL="3527801" indent="0">
              <a:buNone/>
              <a:defRPr sz="1764">
                <a:solidFill>
                  <a:schemeClr val="tx1">
                    <a:tint val="82000"/>
                  </a:schemeClr>
                </a:solidFill>
              </a:defRPr>
            </a:lvl8pPr>
            <a:lvl9pPr marL="4031772" indent="0">
              <a:buNone/>
              <a:defRPr sz="1764">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581294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4233671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4" name="Content Placeholder 3"/>
          <p:cNvSpPr>
            <a:spLocks noGrp="1"/>
          </p:cNvSpPr>
          <p:nvPr>
            <p:ph sz="half" idx="2"/>
          </p:nvPr>
        </p:nvSpPr>
        <p:spPr>
          <a:xfrm>
            <a:off x="736456" y="2761381"/>
            <a:ext cx="4523137"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1381"/>
            <a:ext cx="4545413"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1952106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304667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2855561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240260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36AEBAE-3B86-46D7-B720-001F15D09774}" type="datetimeFigureOut">
              <a:rPr kumimoji="1" lang="ja-JP" altLang="en-US" smtClean="0"/>
              <a:t>2026/6/9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460321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82000"/>
                  </a:schemeClr>
                </a:solidFill>
              </a:defRPr>
            </a:lvl1pPr>
          </a:lstStyle>
          <a:p>
            <a:fld id="{F36AEBAE-3B86-46D7-B720-001F15D09774}" type="datetimeFigureOut">
              <a:rPr kumimoji="1" lang="ja-JP" altLang="en-US" smtClean="0"/>
              <a:t>2026/6/9</a:t>
            </a:fld>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82000"/>
                  </a:schemeClr>
                </a:solidFill>
              </a:defRPr>
            </a:lvl1pPr>
          </a:lstStyle>
          <a:p>
            <a:fld id="{81E14CE2-F9A6-4963-9867-20F95A3F143C}" type="slidenum">
              <a:rPr kumimoji="1" lang="ja-JP" altLang="en-US" smtClean="0"/>
              <a:t>‹#›</a:t>
            </a:fld>
            <a:endParaRPr kumimoji="1" lang="ja-JP" altLang="en-US"/>
          </a:p>
        </p:txBody>
      </p:sp>
    </p:spTree>
    <p:extLst>
      <p:ext uri="{BB962C8B-B14F-4D97-AF65-F5344CB8AC3E}">
        <p14:creationId xmlns:p14="http://schemas.microsoft.com/office/powerpoint/2010/main" val="37544456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9376996-0FB1-A0B6-2822-A72BC39E3BCD}"/>
              </a:ext>
            </a:extLst>
          </p:cNvPr>
          <p:cNvSpPr txBox="1"/>
          <p:nvPr/>
        </p:nvSpPr>
        <p:spPr>
          <a:xfrm>
            <a:off x="0" y="0"/>
            <a:ext cx="10691813" cy="720000"/>
          </a:xfrm>
          <a:prstGeom prst="rect">
            <a:avLst/>
          </a:prstGeom>
          <a:solidFill>
            <a:schemeClr val="accent4">
              <a:lumMod val="60000"/>
              <a:lumOff val="40000"/>
            </a:schemeClr>
          </a:solidFill>
        </p:spPr>
        <p:txBody>
          <a:bodyPr wrap="square" rtlCol="0" anchor="b">
            <a:noAutofit/>
          </a:bodyPr>
          <a:lstStyle/>
          <a:p>
            <a:r>
              <a:rPr kumimoji="1" lang="ja-JP" altLang="en-US" b="1" dirty="0">
                <a:solidFill>
                  <a:schemeClr val="bg1"/>
                </a:solidFill>
                <a:latin typeface="BIZ UDゴシック" panose="020B0400000000000000" pitchFamily="49" charset="-128"/>
                <a:ea typeface="BIZ UDゴシック" panose="020B0400000000000000" pitchFamily="49" charset="-128"/>
              </a:rPr>
              <a:t>　令和８年度 外国人旅行者周遊促進モデル実証事業　応募者概要書</a:t>
            </a:r>
          </a:p>
        </p:txBody>
      </p:sp>
      <p:sp>
        <p:nvSpPr>
          <p:cNvPr id="3" name="テキスト ボックス 2">
            <a:extLst>
              <a:ext uri="{FF2B5EF4-FFF2-40B4-BE49-F238E27FC236}">
                <a16:creationId xmlns:a16="http://schemas.microsoft.com/office/drawing/2014/main" id="{3445A4E7-1CFD-25ED-4777-691C7B86EBB0}"/>
              </a:ext>
            </a:extLst>
          </p:cNvPr>
          <p:cNvSpPr txBox="1"/>
          <p:nvPr/>
        </p:nvSpPr>
        <p:spPr>
          <a:xfrm>
            <a:off x="9442045" y="116111"/>
            <a:ext cx="1108841" cy="307777"/>
          </a:xfrm>
          <a:prstGeom prst="rect">
            <a:avLst/>
          </a:prstGeom>
          <a:noFill/>
        </p:spPr>
        <p:txBody>
          <a:bodyPr wrap="square" rtlCol="0">
            <a:spAutoFit/>
          </a:bodyPr>
          <a:lstStyle/>
          <a:p>
            <a:pPr algn="ct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r>
              <a:rPr kumimoji="1" lang="ja-JP" altLang="en-US" sz="1400" b="1" dirty="0">
                <a:solidFill>
                  <a:schemeClr val="bg1"/>
                </a:solidFill>
                <a:latin typeface="BIZ UDゴシック" panose="020B0400000000000000" pitchFamily="49" charset="-128"/>
                <a:ea typeface="BIZ UDゴシック" panose="020B0400000000000000" pitchFamily="49" charset="-128"/>
              </a:rPr>
              <a:t>様式１</a:t>
            </a: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endParaRPr kumimoji="1" lang="ja-JP" altLang="en-US" sz="1400" b="1" dirty="0">
              <a:solidFill>
                <a:schemeClr val="bg1"/>
              </a:solidFill>
              <a:latin typeface="BIZ UDゴシック" panose="020B0400000000000000" pitchFamily="49" charset="-128"/>
              <a:ea typeface="BIZ UDゴシック" panose="020B0400000000000000" pitchFamily="49" charset="-128"/>
            </a:endParaRPr>
          </a:p>
        </p:txBody>
      </p:sp>
      <p:sp>
        <p:nvSpPr>
          <p:cNvPr id="4" name="正方形/長方形 3">
            <a:extLst>
              <a:ext uri="{FF2B5EF4-FFF2-40B4-BE49-F238E27FC236}">
                <a16:creationId xmlns:a16="http://schemas.microsoft.com/office/drawing/2014/main" id="{4EB01E48-E34B-B557-D729-A1A916F7EB94}"/>
              </a:ext>
            </a:extLst>
          </p:cNvPr>
          <p:cNvSpPr/>
          <p:nvPr/>
        </p:nvSpPr>
        <p:spPr>
          <a:xfrm>
            <a:off x="299926" y="1140999"/>
            <a:ext cx="4860000" cy="632766"/>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該当する方のチェックボックスを□→■に変更してください。</a:t>
            </a:r>
          </a:p>
        </p:txBody>
      </p:sp>
      <p:sp>
        <p:nvSpPr>
          <p:cNvPr id="9" name="テキスト ボックス 8">
            <a:extLst>
              <a:ext uri="{FF2B5EF4-FFF2-40B4-BE49-F238E27FC236}">
                <a16:creationId xmlns:a16="http://schemas.microsoft.com/office/drawing/2014/main" id="{77E8132D-0520-E722-4956-7471FC53FF08}"/>
              </a:ext>
            </a:extLst>
          </p:cNvPr>
          <p:cNvSpPr txBox="1"/>
          <p:nvPr/>
        </p:nvSpPr>
        <p:spPr>
          <a:xfrm>
            <a:off x="299926"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１．応募類型</a:t>
            </a:r>
          </a:p>
        </p:txBody>
      </p:sp>
      <p:sp>
        <p:nvSpPr>
          <p:cNvPr id="12" name="テキスト ボックス 11">
            <a:extLst>
              <a:ext uri="{FF2B5EF4-FFF2-40B4-BE49-F238E27FC236}">
                <a16:creationId xmlns:a16="http://schemas.microsoft.com/office/drawing/2014/main" id="{690BA5D6-4EBA-CF33-7ECE-953C1F48820B}"/>
              </a:ext>
            </a:extLst>
          </p:cNvPr>
          <p:cNvSpPr txBox="1"/>
          <p:nvPr/>
        </p:nvSpPr>
        <p:spPr>
          <a:xfrm>
            <a:off x="307855" y="1298254"/>
            <a:ext cx="325730" cy="261610"/>
          </a:xfrm>
          <a:prstGeom prst="rect">
            <a:avLst/>
          </a:prstGeom>
          <a:noFill/>
        </p:spPr>
        <p:txBody>
          <a:bodyPr wrap="none" rtlCol="0">
            <a:spAutoFit/>
          </a:bodyPr>
          <a:lstStyle/>
          <a:p>
            <a:pPr algn="ctr"/>
            <a:r>
              <a:rPr kumimoji="1" lang="ja-JP" altLang="en-US" sz="1050" dirty="0">
                <a:latin typeface="BIZ UDゴシック" panose="020B0400000000000000" pitchFamily="49" charset="-128"/>
                <a:ea typeface="BIZ UDゴシック" panose="020B0400000000000000" pitchFamily="49" charset="-128"/>
              </a:rPr>
              <a:t>□</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3" name="テキスト ボックス 12">
            <a:extLst>
              <a:ext uri="{FF2B5EF4-FFF2-40B4-BE49-F238E27FC236}">
                <a16:creationId xmlns:a16="http://schemas.microsoft.com/office/drawing/2014/main" id="{3ED58DA8-2301-00E9-B549-049A5740C015}"/>
              </a:ext>
            </a:extLst>
          </p:cNvPr>
          <p:cNvSpPr txBox="1"/>
          <p:nvPr/>
        </p:nvSpPr>
        <p:spPr>
          <a:xfrm>
            <a:off x="307855" y="1486015"/>
            <a:ext cx="325730" cy="261610"/>
          </a:xfrm>
          <a:prstGeom prst="rect">
            <a:avLst/>
          </a:prstGeom>
          <a:noFill/>
        </p:spPr>
        <p:txBody>
          <a:bodyPr wrap="none" rtlCol="0">
            <a:spAutoFit/>
          </a:bodyPr>
          <a:lstStyle/>
          <a:p>
            <a:pPr algn="ctr"/>
            <a:r>
              <a:rPr kumimoji="1" lang="ja-JP" altLang="en-US" sz="1050" dirty="0">
                <a:latin typeface="BIZ UDゴシック" panose="020B0400000000000000" pitchFamily="49" charset="-128"/>
                <a:ea typeface="BIZ UDゴシック" panose="020B0400000000000000" pitchFamily="49" charset="-128"/>
              </a:rPr>
              <a:t>□</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4" name="テキスト ボックス 13">
            <a:extLst>
              <a:ext uri="{FF2B5EF4-FFF2-40B4-BE49-F238E27FC236}">
                <a16:creationId xmlns:a16="http://schemas.microsoft.com/office/drawing/2014/main" id="{B92227E5-047D-C4AB-3BD4-2023A7D9C5D1}"/>
              </a:ext>
            </a:extLst>
          </p:cNvPr>
          <p:cNvSpPr txBox="1"/>
          <p:nvPr/>
        </p:nvSpPr>
        <p:spPr>
          <a:xfrm>
            <a:off x="526638" y="1307564"/>
            <a:ext cx="1800493" cy="253916"/>
          </a:xfrm>
          <a:prstGeom prst="rect">
            <a:avLst/>
          </a:prstGeom>
          <a:noFill/>
        </p:spPr>
        <p:txBody>
          <a:bodyPr wrap="none" rtlCol="0">
            <a:spAutoFit/>
          </a:bodyPr>
          <a:lstStyle/>
          <a:p>
            <a:r>
              <a:rPr kumimoji="1" lang="ja-JP" altLang="en-US" sz="1050" dirty="0">
                <a:latin typeface="BIZ UDゴシック" panose="020B0400000000000000" pitchFamily="49" charset="-128"/>
                <a:ea typeface="BIZ UDゴシック" panose="020B0400000000000000" pitchFamily="49" charset="-128"/>
              </a:rPr>
              <a:t>スタートアップによる応募</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6" name="テキスト ボックス 15">
            <a:extLst>
              <a:ext uri="{FF2B5EF4-FFF2-40B4-BE49-F238E27FC236}">
                <a16:creationId xmlns:a16="http://schemas.microsoft.com/office/drawing/2014/main" id="{12B66794-BDBA-DDA6-27A2-B1FF4361A120}"/>
              </a:ext>
            </a:extLst>
          </p:cNvPr>
          <p:cNvSpPr txBox="1"/>
          <p:nvPr/>
        </p:nvSpPr>
        <p:spPr>
          <a:xfrm>
            <a:off x="526638" y="1486014"/>
            <a:ext cx="2877711" cy="253916"/>
          </a:xfrm>
          <a:prstGeom prst="rect">
            <a:avLst/>
          </a:prstGeom>
          <a:noFill/>
        </p:spPr>
        <p:txBody>
          <a:bodyPr wrap="none" rtlCol="0">
            <a:spAutoFit/>
          </a:bodyPr>
          <a:lstStyle/>
          <a:p>
            <a:r>
              <a:rPr kumimoji="1" lang="ja-JP" altLang="en-US" sz="1050" dirty="0">
                <a:latin typeface="BIZ UDゴシック" panose="020B0400000000000000" pitchFamily="49" charset="-128"/>
                <a:ea typeface="BIZ UDゴシック" panose="020B0400000000000000" pitchFamily="49" charset="-128"/>
              </a:rPr>
              <a:t>スタートアップを含む共同事業体による応募</a:t>
            </a:r>
            <a:endParaRPr kumimoji="1" lang="en-US" altLang="ja-JP" sz="1050" dirty="0">
              <a:latin typeface="BIZ UDゴシック" panose="020B0400000000000000" pitchFamily="49" charset="-128"/>
              <a:ea typeface="BIZ UDゴシック" panose="020B0400000000000000" pitchFamily="49" charset="-128"/>
            </a:endParaRPr>
          </a:p>
        </p:txBody>
      </p:sp>
      <p:sp>
        <p:nvSpPr>
          <p:cNvPr id="17" name="正方形/長方形 16">
            <a:extLst>
              <a:ext uri="{FF2B5EF4-FFF2-40B4-BE49-F238E27FC236}">
                <a16:creationId xmlns:a16="http://schemas.microsoft.com/office/drawing/2014/main" id="{274063EF-6533-755D-2550-6DE848CFB416}"/>
              </a:ext>
            </a:extLst>
          </p:cNvPr>
          <p:cNvSpPr/>
          <p:nvPr/>
        </p:nvSpPr>
        <p:spPr>
          <a:xfrm>
            <a:off x="299926" y="2137844"/>
            <a:ext cx="4860000" cy="5116357"/>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kumimoji="1" lang="ja-JP" altLang="en-US" sz="1050" dirty="0">
                <a:solidFill>
                  <a:schemeClr val="tx1"/>
                </a:solidFill>
                <a:latin typeface="BIZ UDゴシック" panose="020B0400000000000000" pitchFamily="49" charset="-128"/>
                <a:ea typeface="BIZ UDゴシック" panose="020B0400000000000000" pitchFamily="49" charset="-128"/>
              </a:rPr>
              <a:t>①応募事業者（共同事業体の場合は、代表事業者）の名称</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②応募事業者（共同事業体の場合は、代表事業者）の本店所在地</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③応募事業者（共同事業体の場合は、代表事業者）の代表者の職名・氏名</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④</a:t>
            </a:r>
            <a:r>
              <a:rPr kumimoji="1" lang="ja-JP" altLang="en-US" sz="1050" dirty="0">
                <a:solidFill>
                  <a:srgbClr val="FF0000"/>
                </a:solidFill>
                <a:latin typeface="BIZ UDゴシック" panose="020B0400000000000000" pitchFamily="49" charset="-128"/>
                <a:ea typeface="BIZ UDゴシック" panose="020B0400000000000000" pitchFamily="49" charset="-128"/>
              </a:rPr>
              <a:t>（共同事業体の場合のみ）</a:t>
            </a:r>
            <a:endParaRPr kumimoji="1" lang="en-US" altLang="ja-JP" sz="1050" dirty="0">
              <a:solidFill>
                <a:srgbClr val="FF0000"/>
              </a:solidFill>
              <a:latin typeface="BIZ UDゴシック" panose="020B0400000000000000" pitchFamily="49" charset="-128"/>
              <a:ea typeface="BIZ UDゴシック" panose="020B0400000000000000" pitchFamily="49" charset="-128"/>
            </a:endParaRPr>
          </a:p>
          <a:p>
            <a:r>
              <a:rPr kumimoji="1" lang="ja-JP" altLang="en-US" sz="1050" dirty="0">
                <a:solidFill>
                  <a:srgbClr val="FF0000"/>
                </a:solidFill>
                <a:latin typeface="BIZ UDゴシック" panose="020B0400000000000000" pitchFamily="49" charset="-128"/>
                <a:ea typeface="BIZ UDゴシック" panose="020B0400000000000000" pitchFamily="49" charset="-128"/>
              </a:rPr>
              <a:t>　共同事業体を構成する事業者の名称及び本店所在地（都道府県）のリスト</a:t>
            </a:r>
            <a:endParaRPr kumimoji="1" lang="en-US" altLang="ja-JP" sz="1050" dirty="0">
              <a:solidFill>
                <a:srgbClr val="FF0000"/>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r>
              <a:rPr kumimoji="1" lang="ja-JP" altLang="en-US" sz="1050" dirty="0">
                <a:solidFill>
                  <a:schemeClr val="tx1"/>
                </a:solidFill>
                <a:latin typeface="BIZ UDゴシック" panose="020B0400000000000000" pitchFamily="49" charset="-128"/>
                <a:ea typeface="BIZ UDゴシック" panose="020B0400000000000000" pitchFamily="49" charset="-128"/>
              </a:rPr>
              <a:t>　</a:t>
            </a:r>
            <a:r>
              <a:rPr kumimoji="1" lang="en-US" altLang="ja-JP" sz="1050" dirty="0">
                <a:solidFill>
                  <a:schemeClr val="tx1"/>
                </a:solidFill>
                <a:latin typeface="BIZ UDゴシック" panose="020B0400000000000000" pitchFamily="49" charset="-128"/>
                <a:ea typeface="BIZ UDゴシック" panose="020B0400000000000000" pitchFamily="49" charset="-128"/>
              </a:rPr>
              <a:t>※</a:t>
            </a:r>
            <a:r>
              <a:rPr kumimoji="1" lang="ja-JP" altLang="en-US" sz="1050" dirty="0">
                <a:solidFill>
                  <a:schemeClr val="tx1"/>
                </a:solidFill>
                <a:latin typeface="BIZ UDゴシック" panose="020B0400000000000000" pitchFamily="49" charset="-128"/>
                <a:ea typeface="BIZ UDゴシック" panose="020B0400000000000000" pitchFamily="49" charset="-128"/>
              </a:rPr>
              <a:t>行が足りない場合は、別紙に記載してください。</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8" name="テキスト ボックス 17">
            <a:extLst>
              <a:ext uri="{FF2B5EF4-FFF2-40B4-BE49-F238E27FC236}">
                <a16:creationId xmlns:a16="http://schemas.microsoft.com/office/drawing/2014/main" id="{3AB062D2-463D-C27C-7B36-75BE8209A261}"/>
              </a:ext>
            </a:extLst>
          </p:cNvPr>
          <p:cNvSpPr txBox="1"/>
          <p:nvPr/>
        </p:nvSpPr>
        <p:spPr>
          <a:xfrm>
            <a:off x="299926" y="1860845"/>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２．応募事業者</a:t>
            </a:r>
          </a:p>
        </p:txBody>
      </p:sp>
      <p:sp>
        <p:nvSpPr>
          <p:cNvPr id="23" name="正方形/長方形 22">
            <a:extLst>
              <a:ext uri="{FF2B5EF4-FFF2-40B4-BE49-F238E27FC236}">
                <a16:creationId xmlns:a16="http://schemas.microsoft.com/office/drawing/2014/main" id="{A3BD4423-60C1-1A78-FE49-CB78808E692A}"/>
              </a:ext>
            </a:extLst>
          </p:cNvPr>
          <p:cNvSpPr/>
          <p:nvPr/>
        </p:nvSpPr>
        <p:spPr>
          <a:xfrm>
            <a:off x="547860" y="2380945"/>
            <a:ext cx="4464000" cy="216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5" name="正方形/長方形 4">
            <a:extLst>
              <a:ext uri="{FF2B5EF4-FFF2-40B4-BE49-F238E27FC236}">
                <a16:creationId xmlns:a16="http://schemas.microsoft.com/office/drawing/2014/main" id="{68C5345E-1FFD-E990-FD2C-B81FECD53F64}"/>
              </a:ext>
            </a:extLst>
          </p:cNvPr>
          <p:cNvSpPr/>
          <p:nvPr/>
        </p:nvSpPr>
        <p:spPr>
          <a:xfrm>
            <a:off x="547860" y="2873944"/>
            <a:ext cx="4464000" cy="360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6" name="正方形/長方形 5">
            <a:extLst>
              <a:ext uri="{FF2B5EF4-FFF2-40B4-BE49-F238E27FC236}">
                <a16:creationId xmlns:a16="http://schemas.microsoft.com/office/drawing/2014/main" id="{D0135953-C655-F865-D6C5-698C4B971E1F}"/>
              </a:ext>
            </a:extLst>
          </p:cNvPr>
          <p:cNvSpPr/>
          <p:nvPr/>
        </p:nvSpPr>
        <p:spPr>
          <a:xfrm>
            <a:off x="547861" y="3498243"/>
            <a:ext cx="468000" cy="216000"/>
          </a:xfrm>
          <a:prstGeom prst="rect">
            <a:avLst/>
          </a:prstGeom>
          <a:solidFill>
            <a:schemeClr val="accent4">
              <a:lumMod val="20000"/>
              <a:lumOff val="80000"/>
            </a:schemeClr>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latin typeface="BIZ UDゴシック" panose="020B0400000000000000" pitchFamily="49" charset="-128"/>
                <a:ea typeface="BIZ UDゴシック" panose="020B0400000000000000" pitchFamily="49" charset="-128"/>
              </a:rPr>
              <a:t>職名</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7" name="正方形/長方形 6">
            <a:extLst>
              <a:ext uri="{FF2B5EF4-FFF2-40B4-BE49-F238E27FC236}">
                <a16:creationId xmlns:a16="http://schemas.microsoft.com/office/drawing/2014/main" id="{B6FF4827-9219-45D1-F9A1-CB37AA95B0BF}"/>
              </a:ext>
            </a:extLst>
          </p:cNvPr>
          <p:cNvSpPr/>
          <p:nvPr/>
        </p:nvSpPr>
        <p:spPr>
          <a:xfrm>
            <a:off x="1015861" y="3498243"/>
            <a:ext cx="1764000" cy="216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0" name="正方形/長方形 9">
            <a:extLst>
              <a:ext uri="{FF2B5EF4-FFF2-40B4-BE49-F238E27FC236}">
                <a16:creationId xmlns:a16="http://schemas.microsoft.com/office/drawing/2014/main" id="{8C7BAA3E-04C3-7D67-CCE4-C6BC599C7814}"/>
              </a:ext>
            </a:extLst>
          </p:cNvPr>
          <p:cNvSpPr/>
          <p:nvPr/>
        </p:nvSpPr>
        <p:spPr>
          <a:xfrm>
            <a:off x="2779861" y="3498243"/>
            <a:ext cx="468000" cy="216000"/>
          </a:xfrm>
          <a:prstGeom prst="rect">
            <a:avLst/>
          </a:prstGeom>
          <a:solidFill>
            <a:schemeClr val="accent4">
              <a:lumMod val="20000"/>
              <a:lumOff val="80000"/>
            </a:schemeClr>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tx1"/>
                </a:solidFill>
                <a:latin typeface="BIZ UDゴシック" panose="020B0400000000000000" pitchFamily="49" charset="-128"/>
                <a:ea typeface="BIZ UDゴシック" panose="020B0400000000000000" pitchFamily="49" charset="-128"/>
              </a:rPr>
              <a:t>氏名</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1" name="正方形/長方形 10">
            <a:extLst>
              <a:ext uri="{FF2B5EF4-FFF2-40B4-BE49-F238E27FC236}">
                <a16:creationId xmlns:a16="http://schemas.microsoft.com/office/drawing/2014/main" id="{4F94D7B8-36E4-02B8-A616-E7D31B89B589}"/>
              </a:ext>
            </a:extLst>
          </p:cNvPr>
          <p:cNvSpPr/>
          <p:nvPr/>
        </p:nvSpPr>
        <p:spPr>
          <a:xfrm>
            <a:off x="3247861" y="3498243"/>
            <a:ext cx="1764000" cy="216000"/>
          </a:xfrm>
          <a:prstGeom prst="rect">
            <a:avLst/>
          </a:prstGeom>
          <a:solidFill>
            <a:schemeClr val="bg1"/>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9" name="正方形/長方形 18">
            <a:extLst>
              <a:ext uri="{FF2B5EF4-FFF2-40B4-BE49-F238E27FC236}">
                <a16:creationId xmlns:a16="http://schemas.microsoft.com/office/drawing/2014/main" id="{D727F352-3ED6-2AE5-3344-892C3FE500D3}"/>
              </a:ext>
            </a:extLst>
          </p:cNvPr>
          <p:cNvSpPr/>
          <p:nvPr/>
        </p:nvSpPr>
        <p:spPr>
          <a:xfrm>
            <a:off x="5523958" y="1140998"/>
            <a:ext cx="4860000" cy="3888202"/>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kumimoji="1" lang="ja-JP" altLang="en-US" sz="1050" dirty="0">
                <a:solidFill>
                  <a:schemeClr val="tx1"/>
                </a:solidFill>
                <a:latin typeface="BIZ UDゴシック" panose="020B0400000000000000" pitchFamily="49" charset="-128"/>
                <a:ea typeface="BIZ UDゴシック" panose="020B0400000000000000" pitchFamily="49" charset="-128"/>
              </a:rPr>
              <a:t>「２．応募事業者」のうち、本事業における「スタートアップ」の定義に当てはまる事業者</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r>
              <a:rPr lang="ja-JP" altLang="ja-JP" sz="1000" dirty="0">
                <a:solidFill>
                  <a:schemeClr val="tx1"/>
                </a:solidFill>
                <a:latin typeface="BIZ UDゴシック" panose="020B0400000000000000" pitchFamily="49" charset="-128"/>
                <a:ea typeface="BIZ UDゴシック" panose="020B0400000000000000" pitchFamily="49" charset="-128"/>
              </a:rPr>
              <a:t>【本事業におけるスタートアップの定義】</a:t>
            </a:r>
          </a:p>
          <a:p>
            <a:pPr algn="just"/>
            <a:r>
              <a:rPr lang="ja-JP" altLang="en-US" sz="1000" dirty="0">
                <a:solidFill>
                  <a:schemeClr val="tx1"/>
                </a:solidFill>
                <a:latin typeface="BIZ UDゴシック" panose="020B0400000000000000" pitchFamily="49" charset="-128"/>
                <a:ea typeface="BIZ UDゴシック" panose="020B0400000000000000" pitchFamily="49" charset="-128"/>
              </a:rPr>
              <a:t>　</a:t>
            </a:r>
            <a:r>
              <a:rPr lang="ja-JP" altLang="ja-JP" sz="1000" dirty="0">
                <a:solidFill>
                  <a:schemeClr val="tx1"/>
                </a:solidFill>
                <a:latin typeface="BIZ UDゴシック" panose="020B0400000000000000" pitchFamily="49" charset="-128"/>
                <a:ea typeface="BIZ UDゴシック" panose="020B0400000000000000" pitchFamily="49" charset="-128"/>
              </a:rPr>
              <a:t>以下をすべて満たす</a:t>
            </a:r>
            <a:r>
              <a:rPr lang="ja-JP" altLang="ja-JP" sz="1000" u="sng" dirty="0">
                <a:solidFill>
                  <a:schemeClr val="tx1"/>
                </a:solidFill>
                <a:latin typeface="BIZ UDゴシック" panose="020B0400000000000000" pitchFamily="49" charset="-128"/>
                <a:ea typeface="BIZ UDゴシック" panose="020B0400000000000000" pitchFamily="49" charset="-128"/>
              </a:rPr>
              <a:t>法人</a:t>
            </a:r>
            <a:r>
              <a:rPr lang="ja-JP" altLang="ja-JP" sz="1000" dirty="0">
                <a:solidFill>
                  <a:schemeClr val="tx1"/>
                </a:solidFill>
                <a:latin typeface="BIZ UDゴシック" panose="020B0400000000000000" pitchFamily="49" charset="-128"/>
                <a:ea typeface="BIZ UDゴシック" panose="020B0400000000000000" pitchFamily="49" charset="-128"/>
              </a:rPr>
              <a:t>とする。</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日本国内に本店又は主たる事業所を有していること</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設立後概ね</a:t>
            </a:r>
            <a:r>
              <a:rPr lang="en-US" altLang="ja-JP" sz="1000" dirty="0">
                <a:solidFill>
                  <a:schemeClr val="tx1"/>
                </a:solidFill>
                <a:latin typeface="BIZ UDゴシック" panose="020B0400000000000000" pitchFamily="49" charset="-128"/>
                <a:ea typeface="BIZ UDゴシック" panose="020B0400000000000000" pitchFamily="49" charset="-128"/>
              </a:rPr>
              <a:t>10</a:t>
            </a:r>
            <a:r>
              <a:rPr lang="ja-JP" altLang="ja-JP" sz="1000" dirty="0">
                <a:solidFill>
                  <a:schemeClr val="tx1"/>
                </a:solidFill>
                <a:latin typeface="BIZ UDゴシック" panose="020B0400000000000000" pitchFamily="49" charset="-128"/>
                <a:ea typeface="BIZ UDゴシック" panose="020B0400000000000000" pitchFamily="49" charset="-128"/>
              </a:rPr>
              <a:t>年以内であること</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革新的技術・ビジネスモデルにより成長を目指していること</a:t>
            </a:r>
          </a:p>
          <a:p>
            <a:pPr algn="just"/>
            <a:r>
              <a:rPr lang="ja-JP" altLang="en-US" sz="1000" dirty="0">
                <a:solidFill>
                  <a:schemeClr val="tx1"/>
                </a:solidFill>
                <a:latin typeface="BIZ UDゴシック" panose="020B0400000000000000" pitchFamily="49" charset="-128"/>
                <a:ea typeface="BIZ UDゴシック" panose="020B0400000000000000" pitchFamily="49" charset="-128"/>
              </a:rPr>
              <a:t>　</a:t>
            </a:r>
            <a:r>
              <a:rPr lang="ja-JP" altLang="ja-JP" sz="1000" dirty="0">
                <a:solidFill>
                  <a:schemeClr val="tx1"/>
                </a:solidFill>
                <a:latin typeface="BIZ UDゴシック" panose="020B0400000000000000" pitchFamily="49" charset="-128"/>
                <a:ea typeface="BIZ UDゴシック" panose="020B0400000000000000" pitchFamily="49" charset="-128"/>
              </a:rPr>
              <a:t>ただし、次の各項いずれかに該当する事業者は、スタートアップに該当しないものとする。</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大企業（中小企業基本法第２条第１項に規定する中小企業者以外）が、議決権の過半数を保有する法人 </a:t>
            </a:r>
          </a:p>
          <a:p>
            <a:pPr marL="171450" lvl="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特定の親会社又は支配法人の事業の一部門として設立された法人で、独立した事業判断を行っていないもの </a:t>
            </a:r>
          </a:p>
          <a:p>
            <a:pPr marL="171450" indent="-171450" algn="just">
              <a:buFont typeface="Arial" panose="020B0604020202020204" pitchFamily="34" charset="0"/>
              <a:buChar char="•"/>
            </a:pPr>
            <a:r>
              <a:rPr lang="ja-JP" altLang="ja-JP" sz="1000" dirty="0">
                <a:solidFill>
                  <a:schemeClr val="tx1"/>
                </a:solidFill>
                <a:latin typeface="BIZ UDゴシック" panose="020B0400000000000000" pitchFamily="49" charset="-128"/>
                <a:ea typeface="BIZ UDゴシック" panose="020B0400000000000000" pitchFamily="49" charset="-128"/>
              </a:rPr>
              <a:t>主たる事業目的が、地域内での既存商慣行の継続や安定的運営にとどまるもの</a:t>
            </a:r>
            <a:endParaRPr kumimoji="1" lang="ja-JP" altLang="en-US" sz="1000" dirty="0">
              <a:solidFill>
                <a:schemeClr val="tx1"/>
              </a:solidFill>
              <a:latin typeface="BIZ UDゴシック" panose="020B0400000000000000" pitchFamily="49" charset="-128"/>
              <a:ea typeface="BIZ UDゴシック" panose="020B0400000000000000" pitchFamily="49" charset="-128"/>
            </a:endParaRPr>
          </a:p>
        </p:txBody>
      </p:sp>
      <p:sp>
        <p:nvSpPr>
          <p:cNvPr id="20" name="テキスト ボックス 19">
            <a:extLst>
              <a:ext uri="{FF2B5EF4-FFF2-40B4-BE49-F238E27FC236}">
                <a16:creationId xmlns:a16="http://schemas.microsoft.com/office/drawing/2014/main" id="{0757CD4E-A15F-90F6-36CC-D7F44269AF2A}"/>
              </a:ext>
            </a:extLst>
          </p:cNvPr>
          <p:cNvSpPr txBox="1"/>
          <p:nvPr/>
        </p:nvSpPr>
        <p:spPr>
          <a:xfrm>
            <a:off x="5523958"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３．スタートアップ要件確認</a:t>
            </a:r>
          </a:p>
        </p:txBody>
      </p:sp>
      <p:graphicFrame>
        <p:nvGraphicFramePr>
          <p:cNvPr id="27" name="表 26">
            <a:extLst>
              <a:ext uri="{FF2B5EF4-FFF2-40B4-BE49-F238E27FC236}">
                <a16:creationId xmlns:a16="http://schemas.microsoft.com/office/drawing/2014/main" id="{C7A1C865-FB60-ADB7-11A5-4F10BB245697}"/>
              </a:ext>
            </a:extLst>
          </p:cNvPr>
          <p:cNvGraphicFramePr>
            <a:graphicFrameLocks noGrp="1"/>
          </p:cNvGraphicFramePr>
          <p:nvPr>
            <p:extLst>
              <p:ext uri="{D42A27DB-BD31-4B8C-83A1-F6EECF244321}">
                <p14:modId xmlns:p14="http://schemas.microsoft.com/office/powerpoint/2010/main" val="4280513563"/>
              </p:ext>
            </p:extLst>
          </p:nvPr>
        </p:nvGraphicFramePr>
        <p:xfrm>
          <a:off x="5769608" y="1572564"/>
          <a:ext cx="4460242" cy="1508760"/>
        </p:xfrm>
        <a:graphic>
          <a:graphicData uri="http://schemas.openxmlformats.org/drawingml/2006/table">
            <a:tbl>
              <a:tblPr firstRow="1" bandRow="1">
                <a:tableStyleId>{5940675A-B579-460E-94D1-54222C63F5DA}</a:tableStyleId>
              </a:tblPr>
              <a:tblGrid>
                <a:gridCol w="2230121">
                  <a:extLst>
                    <a:ext uri="{9D8B030D-6E8A-4147-A177-3AD203B41FA5}">
                      <a16:colId xmlns:a16="http://schemas.microsoft.com/office/drawing/2014/main" val="3224021976"/>
                    </a:ext>
                  </a:extLst>
                </a:gridCol>
                <a:gridCol w="2230121">
                  <a:extLst>
                    <a:ext uri="{9D8B030D-6E8A-4147-A177-3AD203B41FA5}">
                      <a16:colId xmlns:a16="http://schemas.microsoft.com/office/drawing/2014/main" val="903642413"/>
                    </a:ext>
                  </a:extLst>
                </a:gridCol>
              </a:tblGrid>
              <a:tr h="0">
                <a:tc gridSpan="2">
                  <a:txBody>
                    <a:bodyPr/>
                    <a:lstStyle/>
                    <a:p>
                      <a:pPr algn="ctr"/>
                      <a:r>
                        <a:rPr kumimoji="1" lang="ja-JP" altLang="en-US" sz="1050" dirty="0">
                          <a:latin typeface="BIZ UDゴシック" panose="020B0400000000000000" pitchFamily="49" charset="-128"/>
                          <a:ea typeface="BIZ UDゴシック" panose="020B0400000000000000" pitchFamily="49" charset="-128"/>
                        </a:rPr>
                        <a:t>本事業における「スタートアップ」の定義に当てはまる事業者の名称</a:t>
                      </a:r>
                    </a:p>
                  </a:txBody>
                  <a:tcPr>
                    <a:solidFill>
                      <a:schemeClr val="accent4">
                        <a:lumMod val="20000"/>
                        <a:lumOff val="80000"/>
                      </a:schemeClr>
                    </a:solidFill>
                  </a:tcPr>
                </a:tc>
                <a:tc hMerge="1">
                  <a:txBody>
                    <a:bodyPr/>
                    <a:lstStyle/>
                    <a:p>
                      <a:endParaRPr kumimoji="1" lang="ja-JP" altLang="en-US"/>
                    </a:p>
                  </a:txBody>
                  <a:tcPr/>
                </a:tc>
                <a:extLst>
                  <a:ext uri="{0D108BD9-81ED-4DB2-BD59-A6C34878D82A}">
                    <a16:rowId xmlns:a16="http://schemas.microsoft.com/office/drawing/2014/main" val="404474416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783818708"/>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998880013"/>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4203428301"/>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42143580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264480855"/>
                  </a:ext>
                </a:extLst>
              </a:tr>
            </a:tbl>
          </a:graphicData>
        </a:graphic>
      </p:graphicFrame>
      <p:sp>
        <p:nvSpPr>
          <p:cNvPr id="28" name="正方形/長方形 27">
            <a:extLst>
              <a:ext uri="{FF2B5EF4-FFF2-40B4-BE49-F238E27FC236}">
                <a16:creationId xmlns:a16="http://schemas.microsoft.com/office/drawing/2014/main" id="{0224E8BF-BA9C-06CE-DDC1-6BF8018D38A0}"/>
              </a:ext>
            </a:extLst>
          </p:cNvPr>
          <p:cNvSpPr/>
          <p:nvPr/>
        </p:nvSpPr>
        <p:spPr>
          <a:xfrm>
            <a:off x="5523958" y="5435869"/>
            <a:ext cx="4860000" cy="1818332"/>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kumimoji="1" lang="ja-JP" altLang="en-US" sz="1050" dirty="0">
                <a:solidFill>
                  <a:schemeClr val="tx1"/>
                </a:solidFill>
                <a:latin typeface="BIZ UDゴシック" panose="020B0400000000000000" pitchFamily="49" charset="-128"/>
                <a:ea typeface="BIZ UDゴシック" panose="020B0400000000000000" pitchFamily="49" charset="-128"/>
              </a:rPr>
              <a:t>「２．応募事業者」に以下に該当する者が含まれていない場合は、</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algn="just">
              <a:spcAft>
                <a:spcPts val="600"/>
              </a:spcAft>
            </a:pPr>
            <a:r>
              <a:rPr kumimoji="1" lang="ja-JP" altLang="en-US" sz="1050" dirty="0">
                <a:solidFill>
                  <a:schemeClr val="tx1"/>
                </a:solidFill>
                <a:latin typeface="BIZ UDゴシック" panose="020B0400000000000000" pitchFamily="49" charset="-128"/>
                <a:ea typeface="BIZ UDゴシック" panose="020B0400000000000000" pitchFamily="49" charset="-128"/>
              </a:rPr>
              <a:t>□→■に変更してください。</a:t>
            </a:r>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地方自治法施行令（昭和</a:t>
            </a:r>
            <a:r>
              <a:rPr kumimoji="1" lang="en-US" altLang="ja-JP" sz="1050" dirty="0">
                <a:solidFill>
                  <a:schemeClr val="tx1"/>
                </a:solidFill>
                <a:latin typeface="BIZ UDゴシック" panose="020B0400000000000000" pitchFamily="49" charset="-128"/>
                <a:ea typeface="BIZ UDゴシック" panose="020B0400000000000000" pitchFamily="49" charset="-128"/>
              </a:rPr>
              <a:t>22</a:t>
            </a:r>
            <a:r>
              <a:rPr kumimoji="1" lang="ja-JP" altLang="en-US" sz="1050" dirty="0">
                <a:solidFill>
                  <a:schemeClr val="tx1"/>
                </a:solidFill>
                <a:latin typeface="BIZ UDゴシック" panose="020B0400000000000000" pitchFamily="49" charset="-128"/>
                <a:ea typeface="BIZ UDゴシック" panose="020B0400000000000000" pitchFamily="49" charset="-128"/>
              </a:rPr>
              <a:t>年政令第</a:t>
            </a:r>
            <a:r>
              <a:rPr kumimoji="1" lang="en-US" altLang="ja-JP" sz="1050" dirty="0">
                <a:solidFill>
                  <a:schemeClr val="tx1"/>
                </a:solidFill>
                <a:latin typeface="BIZ UDゴシック" panose="020B0400000000000000" pitchFamily="49" charset="-128"/>
                <a:ea typeface="BIZ UDゴシック" panose="020B0400000000000000" pitchFamily="49" charset="-128"/>
              </a:rPr>
              <a:t>16</a:t>
            </a:r>
            <a:r>
              <a:rPr kumimoji="1" lang="ja-JP" altLang="en-US" sz="1050" dirty="0">
                <a:solidFill>
                  <a:schemeClr val="tx1"/>
                </a:solidFill>
                <a:latin typeface="BIZ UDゴシック" panose="020B0400000000000000" pitchFamily="49" charset="-128"/>
                <a:ea typeface="BIZ UDゴシック" panose="020B0400000000000000" pitchFamily="49" charset="-128"/>
              </a:rPr>
              <a:t>号）第</a:t>
            </a:r>
            <a:r>
              <a:rPr kumimoji="1" lang="en-US" altLang="ja-JP" sz="1050" dirty="0">
                <a:solidFill>
                  <a:schemeClr val="tx1"/>
                </a:solidFill>
                <a:latin typeface="BIZ UDゴシック" panose="020B0400000000000000" pitchFamily="49" charset="-128"/>
                <a:ea typeface="BIZ UDゴシック" panose="020B0400000000000000" pitchFamily="49" charset="-128"/>
              </a:rPr>
              <a:t>167</a:t>
            </a:r>
            <a:r>
              <a:rPr kumimoji="1" lang="ja-JP" altLang="en-US" sz="1050" dirty="0">
                <a:solidFill>
                  <a:schemeClr val="tx1"/>
                </a:solidFill>
                <a:latin typeface="BIZ UDゴシック" panose="020B0400000000000000" pitchFamily="49" charset="-128"/>
                <a:ea typeface="BIZ UDゴシック" panose="020B0400000000000000" pitchFamily="49" charset="-128"/>
              </a:rPr>
              <a:t>条の４の規定に該当する者</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応募受付期限において、愛知県、半田市、西尾市、蒲郡市、常滑市のいずれかから指名停止を受けている者</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「愛知県が行う事務及び事業からの暴力団排除に関する合意書」（平成</a:t>
            </a:r>
            <a:r>
              <a:rPr kumimoji="1" lang="en-US" altLang="ja-JP" sz="1050" dirty="0">
                <a:solidFill>
                  <a:schemeClr val="tx1"/>
                </a:solidFill>
                <a:latin typeface="BIZ UDゴシック" panose="020B0400000000000000" pitchFamily="49" charset="-128"/>
                <a:ea typeface="BIZ UDゴシック" panose="020B0400000000000000" pitchFamily="49" charset="-128"/>
              </a:rPr>
              <a:t>24</a:t>
            </a:r>
            <a:r>
              <a:rPr kumimoji="1" lang="ja-JP" altLang="en-US" sz="1050" dirty="0">
                <a:solidFill>
                  <a:schemeClr val="tx1"/>
                </a:solidFill>
                <a:latin typeface="BIZ UDゴシック" panose="020B0400000000000000" pitchFamily="49" charset="-128"/>
                <a:ea typeface="BIZ UDゴシック" panose="020B0400000000000000" pitchFamily="49" charset="-128"/>
              </a:rPr>
              <a:t>年６月</a:t>
            </a:r>
            <a:r>
              <a:rPr kumimoji="1" lang="en-US" altLang="ja-JP" sz="1050" dirty="0">
                <a:solidFill>
                  <a:schemeClr val="tx1"/>
                </a:solidFill>
                <a:latin typeface="BIZ UDゴシック" panose="020B0400000000000000" pitchFamily="49" charset="-128"/>
                <a:ea typeface="BIZ UDゴシック" panose="020B0400000000000000" pitchFamily="49" charset="-128"/>
              </a:rPr>
              <a:t>29</a:t>
            </a:r>
            <a:r>
              <a:rPr kumimoji="1" lang="ja-JP" altLang="en-US" sz="1050" dirty="0">
                <a:solidFill>
                  <a:schemeClr val="tx1"/>
                </a:solidFill>
                <a:latin typeface="BIZ UDゴシック" panose="020B0400000000000000" pitchFamily="49" charset="-128"/>
                <a:ea typeface="BIZ UDゴシック" panose="020B0400000000000000" pitchFamily="49" charset="-128"/>
              </a:rPr>
              <a:t>日付け愛知県知事等・愛知県警察本部長締結）に基づく排除措置を受けている者</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宗教活動や政治活動を主たる目的とした団体</a:t>
            </a:r>
          </a:p>
          <a:p>
            <a:pPr marL="171450" indent="-171450" algn="just">
              <a:buFont typeface="Arial" panose="020B0604020202020204" pitchFamily="34" charset="0"/>
              <a:buChar char="•"/>
            </a:pPr>
            <a:r>
              <a:rPr kumimoji="1" lang="ja-JP" altLang="en-US" sz="1050" dirty="0">
                <a:solidFill>
                  <a:schemeClr val="tx1"/>
                </a:solidFill>
                <a:latin typeface="BIZ UDゴシック" panose="020B0400000000000000" pitchFamily="49" charset="-128"/>
                <a:ea typeface="BIZ UDゴシック" panose="020B0400000000000000" pitchFamily="49" charset="-128"/>
              </a:rPr>
              <a:t>国税及び地方税を滞納している者</a:t>
            </a:r>
          </a:p>
        </p:txBody>
      </p:sp>
      <p:sp>
        <p:nvSpPr>
          <p:cNvPr id="29" name="テキスト ボックス 28">
            <a:extLst>
              <a:ext uri="{FF2B5EF4-FFF2-40B4-BE49-F238E27FC236}">
                <a16:creationId xmlns:a16="http://schemas.microsoft.com/office/drawing/2014/main" id="{ED0B5CAB-E8DC-43A7-E1BC-B822F179107B}"/>
              </a:ext>
            </a:extLst>
          </p:cNvPr>
          <p:cNvSpPr txBox="1"/>
          <p:nvPr/>
        </p:nvSpPr>
        <p:spPr>
          <a:xfrm>
            <a:off x="5523958" y="516471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４．応募要件確認</a:t>
            </a:r>
          </a:p>
        </p:txBody>
      </p:sp>
      <p:sp>
        <p:nvSpPr>
          <p:cNvPr id="30" name="テキスト ボックス 29">
            <a:extLst>
              <a:ext uri="{FF2B5EF4-FFF2-40B4-BE49-F238E27FC236}">
                <a16:creationId xmlns:a16="http://schemas.microsoft.com/office/drawing/2014/main" id="{56EF695F-5208-DA76-064F-D1ABC5B596C5}"/>
              </a:ext>
            </a:extLst>
          </p:cNvPr>
          <p:cNvSpPr txBox="1"/>
          <p:nvPr/>
        </p:nvSpPr>
        <p:spPr>
          <a:xfrm>
            <a:off x="9865648" y="5488330"/>
            <a:ext cx="364202" cy="307777"/>
          </a:xfrm>
          <a:prstGeom prst="rect">
            <a:avLst/>
          </a:prstGeom>
          <a:noFill/>
        </p:spPr>
        <p:txBody>
          <a:bodyPr wrap="none" rtlCol="0" anchor="ctr">
            <a:spAutoFit/>
          </a:bodyPr>
          <a:lstStyle/>
          <a:p>
            <a:pPr algn="ctr"/>
            <a:r>
              <a:rPr kumimoji="1" lang="ja-JP" altLang="en-US" sz="1400" dirty="0">
                <a:latin typeface="BIZ UDゴシック" panose="020B0400000000000000" pitchFamily="49" charset="-128"/>
                <a:ea typeface="BIZ UDゴシック" panose="020B0400000000000000" pitchFamily="49" charset="-128"/>
              </a:rPr>
              <a:t>□</a:t>
            </a:r>
          </a:p>
        </p:txBody>
      </p:sp>
      <p:graphicFrame>
        <p:nvGraphicFramePr>
          <p:cNvPr id="21" name="表 20">
            <a:extLst>
              <a:ext uri="{FF2B5EF4-FFF2-40B4-BE49-F238E27FC236}">
                <a16:creationId xmlns:a16="http://schemas.microsoft.com/office/drawing/2014/main" id="{D94DBA52-742C-50D0-C978-94CCE659C0CE}"/>
              </a:ext>
            </a:extLst>
          </p:cNvPr>
          <p:cNvGraphicFramePr>
            <a:graphicFrameLocks noGrp="1"/>
          </p:cNvGraphicFramePr>
          <p:nvPr>
            <p:extLst>
              <p:ext uri="{D42A27DB-BD31-4B8C-83A1-F6EECF244321}">
                <p14:modId xmlns:p14="http://schemas.microsoft.com/office/powerpoint/2010/main" val="3211475769"/>
              </p:ext>
            </p:extLst>
          </p:nvPr>
        </p:nvGraphicFramePr>
        <p:xfrm>
          <a:off x="526638" y="4135242"/>
          <a:ext cx="4464000" cy="2766060"/>
        </p:xfrm>
        <a:graphic>
          <a:graphicData uri="http://schemas.openxmlformats.org/drawingml/2006/table">
            <a:tbl>
              <a:tblPr firstRow="1" bandRow="1">
                <a:tableStyleId>{5940675A-B579-460E-94D1-54222C63F5DA}</a:tableStyleId>
              </a:tblPr>
              <a:tblGrid>
                <a:gridCol w="2511530">
                  <a:extLst>
                    <a:ext uri="{9D8B030D-6E8A-4147-A177-3AD203B41FA5}">
                      <a16:colId xmlns:a16="http://schemas.microsoft.com/office/drawing/2014/main" val="3224021976"/>
                    </a:ext>
                  </a:extLst>
                </a:gridCol>
                <a:gridCol w="1952470">
                  <a:extLst>
                    <a:ext uri="{9D8B030D-6E8A-4147-A177-3AD203B41FA5}">
                      <a16:colId xmlns:a16="http://schemas.microsoft.com/office/drawing/2014/main" val="2624354793"/>
                    </a:ext>
                  </a:extLst>
                </a:gridCol>
              </a:tblGrid>
              <a:tr h="0">
                <a:tc>
                  <a:txBody>
                    <a:bodyPr/>
                    <a:lstStyle/>
                    <a:p>
                      <a:pPr algn="ctr"/>
                      <a:r>
                        <a:rPr kumimoji="1" lang="ja-JP" altLang="en-US" sz="1050" dirty="0">
                          <a:latin typeface="BIZ UDゴシック" panose="020B0400000000000000" pitchFamily="49" charset="-128"/>
                          <a:ea typeface="BIZ UDゴシック" panose="020B0400000000000000" pitchFamily="49" charset="-128"/>
                        </a:rPr>
                        <a:t>事業者の名称</a:t>
                      </a:r>
                    </a:p>
                  </a:txBody>
                  <a:tcPr>
                    <a:solidFill>
                      <a:schemeClr val="accent4">
                        <a:lumMod val="20000"/>
                        <a:lumOff val="80000"/>
                      </a:schemeClr>
                    </a:solidFill>
                  </a:tcPr>
                </a:tc>
                <a:tc>
                  <a:txBody>
                    <a:bodyPr/>
                    <a:lstStyle/>
                    <a:p>
                      <a:pPr algn="ctr"/>
                      <a:r>
                        <a:rPr kumimoji="1" lang="ja-JP" altLang="en-US" sz="1050" dirty="0">
                          <a:latin typeface="BIZ UDゴシック" panose="020B0400000000000000" pitchFamily="49" charset="-128"/>
                          <a:ea typeface="BIZ UDゴシック" panose="020B0400000000000000" pitchFamily="49" charset="-128"/>
                        </a:rPr>
                        <a:t>所在地（都道府県・市町村）</a:t>
                      </a:r>
                    </a:p>
                  </a:txBody>
                  <a:tcPr>
                    <a:solidFill>
                      <a:schemeClr val="accent4">
                        <a:lumMod val="20000"/>
                        <a:lumOff val="80000"/>
                      </a:schemeClr>
                    </a:solidFill>
                  </a:tcPr>
                </a:tc>
                <a:extLst>
                  <a:ext uri="{0D108BD9-81ED-4DB2-BD59-A6C34878D82A}">
                    <a16:rowId xmlns:a16="http://schemas.microsoft.com/office/drawing/2014/main" val="404474416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783818708"/>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998880013"/>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4203428301"/>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42143580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264480855"/>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3149687135"/>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4117677170"/>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2758762574"/>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1300856867"/>
                  </a:ext>
                </a:extLst>
              </a:tr>
              <a:tr h="0">
                <a:tc>
                  <a:txBody>
                    <a:bodyPr/>
                    <a:lstStyle/>
                    <a:p>
                      <a:endParaRPr kumimoji="1" lang="ja-JP" altLang="en-US" sz="1050" dirty="0">
                        <a:latin typeface="BIZ UDゴシック" panose="020B0400000000000000" pitchFamily="49" charset="-128"/>
                        <a:ea typeface="BIZ UDゴシック" panose="020B0400000000000000" pitchFamily="49" charset="-128"/>
                      </a:endParaRPr>
                    </a:p>
                  </a:txBody>
                  <a:tcPr/>
                </a:tc>
                <a:tc>
                  <a:txBody>
                    <a:bodyPr/>
                    <a:lstStyle/>
                    <a:p>
                      <a:pPr algn="ctr"/>
                      <a:endParaRPr kumimoji="1" lang="ja-JP" altLang="en-US" sz="1050" dirty="0">
                        <a:latin typeface="BIZ UDゴシック" panose="020B0400000000000000" pitchFamily="49" charset="-128"/>
                        <a:ea typeface="BIZ UDゴシック" panose="020B0400000000000000" pitchFamily="49" charset="-128"/>
                      </a:endParaRPr>
                    </a:p>
                  </a:txBody>
                  <a:tcPr/>
                </a:tc>
                <a:extLst>
                  <a:ext uri="{0D108BD9-81ED-4DB2-BD59-A6C34878D82A}">
                    <a16:rowId xmlns:a16="http://schemas.microsoft.com/office/drawing/2014/main" val="2378191016"/>
                  </a:ext>
                </a:extLst>
              </a:tr>
            </a:tbl>
          </a:graphicData>
        </a:graphic>
      </p:graphicFrame>
    </p:spTree>
    <p:extLst>
      <p:ext uri="{BB962C8B-B14F-4D97-AF65-F5344CB8AC3E}">
        <p14:creationId xmlns:p14="http://schemas.microsoft.com/office/powerpoint/2010/main" val="1072197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948BE-1F9D-0663-B4F3-F5F26138AA22}"/>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9535611A-70E5-860A-94F0-7FF42416FC46}"/>
              </a:ext>
            </a:extLst>
          </p:cNvPr>
          <p:cNvSpPr txBox="1"/>
          <p:nvPr/>
        </p:nvSpPr>
        <p:spPr>
          <a:xfrm>
            <a:off x="0" y="0"/>
            <a:ext cx="10691813" cy="720000"/>
          </a:xfrm>
          <a:prstGeom prst="rect">
            <a:avLst/>
          </a:prstGeom>
          <a:solidFill>
            <a:schemeClr val="accent4">
              <a:lumMod val="60000"/>
              <a:lumOff val="40000"/>
            </a:schemeClr>
          </a:solidFill>
        </p:spPr>
        <p:txBody>
          <a:bodyPr wrap="square" rtlCol="0" anchor="b">
            <a:noAutofit/>
          </a:bodyPr>
          <a:lstStyle/>
          <a:p>
            <a:r>
              <a:rPr kumimoji="1" lang="ja-JP" altLang="en-US" b="1" dirty="0">
                <a:solidFill>
                  <a:schemeClr val="bg1"/>
                </a:solidFill>
                <a:latin typeface="BIZ UDゴシック" panose="020B0400000000000000" pitchFamily="49" charset="-128"/>
                <a:ea typeface="BIZ UDゴシック" panose="020B0400000000000000" pitchFamily="49" charset="-128"/>
              </a:rPr>
              <a:t>　令和８年度 外国人旅行者周遊促進モデル実証事業　提案概要書</a:t>
            </a:r>
          </a:p>
        </p:txBody>
      </p:sp>
      <p:sp>
        <p:nvSpPr>
          <p:cNvPr id="3" name="テキスト ボックス 2">
            <a:extLst>
              <a:ext uri="{FF2B5EF4-FFF2-40B4-BE49-F238E27FC236}">
                <a16:creationId xmlns:a16="http://schemas.microsoft.com/office/drawing/2014/main" id="{D0DD430D-E7E7-11E9-113B-92FF5E53D7C5}"/>
              </a:ext>
            </a:extLst>
          </p:cNvPr>
          <p:cNvSpPr txBox="1"/>
          <p:nvPr/>
        </p:nvSpPr>
        <p:spPr>
          <a:xfrm>
            <a:off x="9442045" y="116111"/>
            <a:ext cx="1108841" cy="307777"/>
          </a:xfrm>
          <a:prstGeom prst="rect">
            <a:avLst/>
          </a:prstGeom>
          <a:noFill/>
        </p:spPr>
        <p:txBody>
          <a:bodyPr wrap="square" rtlCol="0">
            <a:spAutoFit/>
          </a:bodyPr>
          <a:lstStyle/>
          <a:p>
            <a:pPr algn="ct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r>
              <a:rPr kumimoji="1" lang="ja-JP" altLang="en-US" sz="1400" b="1" dirty="0">
                <a:solidFill>
                  <a:schemeClr val="bg1"/>
                </a:solidFill>
                <a:latin typeface="BIZ UDゴシック" panose="020B0400000000000000" pitchFamily="49" charset="-128"/>
                <a:ea typeface="BIZ UDゴシック" panose="020B0400000000000000" pitchFamily="49" charset="-128"/>
              </a:rPr>
              <a:t>様式２</a:t>
            </a:r>
            <a:r>
              <a:rPr kumimoji="1" lang="en-US" altLang="ja-JP" sz="1400" b="1" dirty="0">
                <a:solidFill>
                  <a:schemeClr val="bg1"/>
                </a:solidFill>
                <a:latin typeface="BIZ UDゴシック" panose="020B0400000000000000" pitchFamily="49" charset="-128"/>
                <a:ea typeface="BIZ UDゴシック" panose="020B0400000000000000" pitchFamily="49" charset="-128"/>
              </a:rPr>
              <a:t>】</a:t>
            </a:r>
            <a:endParaRPr kumimoji="1" lang="ja-JP" altLang="en-US" sz="1400" b="1" dirty="0">
              <a:solidFill>
                <a:schemeClr val="bg1"/>
              </a:solidFill>
              <a:latin typeface="BIZ UDゴシック" panose="020B0400000000000000" pitchFamily="49" charset="-128"/>
              <a:ea typeface="BIZ UDゴシック" panose="020B0400000000000000" pitchFamily="49" charset="-128"/>
            </a:endParaRPr>
          </a:p>
        </p:txBody>
      </p:sp>
      <p:sp>
        <p:nvSpPr>
          <p:cNvPr id="4" name="正方形/長方形 3">
            <a:extLst>
              <a:ext uri="{FF2B5EF4-FFF2-40B4-BE49-F238E27FC236}">
                <a16:creationId xmlns:a16="http://schemas.microsoft.com/office/drawing/2014/main" id="{D31E13F9-CC1B-2A27-46A1-C6A013B96C42}"/>
              </a:ext>
            </a:extLst>
          </p:cNvPr>
          <p:cNvSpPr/>
          <p:nvPr/>
        </p:nvSpPr>
        <p:spPr>
          <a:xfrm>
            <a:off x="299926" y="1160395"/>
            <a:ext cx="4860000" cy="216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dirty="0">
                <a:solidFill>
                  <a:schemeClr val="bg2">
                    <a:lumMod val="75000"/>
                  </a:schemeClr>
                </a:solidFill>
                <a:latin typeface="BIZ UDゴシック" panose="020B0400000000000000" pitchFamily="49" charset="-128"/>
                <a:ea typeface="BIZ UDゴシック" panose="020B0400000000000000" pitchFamily="49" charset="-128"/>
              </a:rPr>
              <a:t>事業名を記載してください。</a:t>
            </a:r>
            <a:endParaRPr kumimoji="1" lang="en-US" altLang="ja-JP" sz="1050" dirty="0">
              <a:solidFill>
                <a:schemeClr val="bg2">
                  <a:lumMod val="75000"/>
                </a:schemeClr>
              </a:solidFill>
              <a:latin typeface="BIZ UDゴシック" panose="020B0400000000000000" pitchFamily="49" charset="-128"/>
              <a:ea typeface="BIZ UDゴシック" panose="020B0400000000000000" pitchFamily="49" charset="-128"/>
            </a:endParaRPr>
          </a:p>
        </p:txBody>
      </p:sp>
      <p:sp>
        <p:nvSpPr>
          <p:cNvPr id="9" name="テキスト ボックス 8">
            <a:extLst>
              <a:ext uri="{FF2B5EF4-FFF2-40B4-BE49-F238E27FC236}">
                <a16:creationId xmlns:a16="http://schemas.microsoft.com/office/drawing/2014/main" id="{4BC1357F-1943-FAC2-3627-BAA440841FE3}"/>
              </a:ext>
            </a:extLst>
          </p:cNvPr>
          <p:cNvSpPr txBox="1"/>
          <p:nvPr/>
        </p:nvSpPr>
        <p:spPr>
          <a:xfrm>
            <a:off x="299926"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１．事業名</a:t>
            </a:r>
          </a:p>
        </p:txBody>
      </p:sp>
      <p:sp>
        <p:nvSpPr>
          <p:cNvPr id="17" name="正方形/長方形 16">
            <a:extLst>
              <a:ext uri="{FF2B5EF4-FFF2-40B4-BE49-F238E27FC236}">
                <a16:creationId xmlns:a16="http://schemas.microsoft.com/office/drawing/2014/main" id="{0C65DD32-A362-139F-2046-B19D1E4F925F}"/>
              </a:ext>
            </a:extLst>
          </p:cNvPr>
          <p:cNvSpPr/>
          <p:nvPr/>
        </p:nvSpPr>
        <p:spPr>
          <a:xfrm>
            <a:off x="299926" y="1784945"/>
            <a:ext cx="4860000" cy="1380153"/>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kumimoji="1" lang="en-US" altLang="ja-JP" sz="1050" dirty="0">
              <a:solidFill>
                <a:schemeClr val="tx1"/>
              </a:solidFill>
              <a:latin typeface="BIZ UDゴシック" panose="020B0400000000000000" pitchFamily="49" charset="-128"/>
              <a:ea typeface="BIZ UDゴシック" panose="020B0400000000000000" pitchFamily="49" charset="-128"/>
            </a:endParaRPr>
          </a:p>
        </p:txBody>
      </p:sp>
      <p:sp>
        <p:nvSpPr>
          <p:cNvPr id="18" name="テキスト ボックス 17">
            <a:extLst>
              <a:ext uri="{FF2B5EF4-FFF2-40B4-BE49-F238E27FC236}">
                <a16:creationId xmlns:a16="http://schemas.microsoft.com/office/drawing/2014/main" id="{A2F0FBFC-7C64-902D-7339-00A5FEB3D381}"/>
              </a:ext>
            </a:extLst>
          </p:cNvPr>
          <p:cNvSpPr txBox="1"/>
          <p:nvPr/>
        </p:nvSpPr>
        <p:spPr>
          <a:xfrm>
            <a:off x="299926" y="1507946"/>
            <a:ext cx="4860000" cy="277200"/>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２．対象とする課題</a:t>
            </a:r>
            <a:r>
              <a:rPr kumimoji="1" lang="ja-JP" altLang="en-US" sz="1050" b="1" dirty="0">
                <a:solidFill>
                  <a:schemeClr val="bg1"/>
                </a:solidFill>
                <a:latin typeface="BIZ UDゴシック" panose="020B0400000000000000" pitchFamily="49" charset="-128"/>
                <a:ea typeface="BIZ UDゴシック" panose="020B0400000000000000" pitchFamily="49" charset="-128"/>
              </a:rPr>
              <a:t>（該当するものに●を付してください。複数選択可）</a:t>
            </a:r>
            <a:endParaRPr kumimoji="1" lang="ja-JP" altLang="en-US" sz="1200" b="1" dirty="0">
              <a:solidFill>
                <a:schemeClr val="bg1"/>
              </a:solidFill>
              <a:latin typeface="BIZ UDゴシック" panose="020B0400000000000000" pitchFamily="49" charset="-128"/>
              <a:ea typeface="BIZ UDゴシック" panose="020B0400000000000000" pitchFamily="49" charset="-128"/>
            </a:endParaRPr>
          </a:p>
        </p:txBody>
      </p:sp>
      <p:graphicFrame>
        <p:nvGraphicFramePr>
          <p:cNvPr id="15" name="表 14">
            <a:extLst>
              <a:ext uri="{FF2B5EF4-FFF2-40B4-BE49-F238E27FC236}">
                <a16:creationId xmlns:a16="http://schemas.microsoft.com/office/drawing/2014/main" id="{9AE5CF32-2684-F2C6-9B32-ADC5A451CB48}"/>
              </a:ext>
            </a:extLst>
          </p:cNvPr>
          <p:cNvGraphicFramePr>
            <a:graphicFrameLocks noGrp="1"/>
          </p:cNvGraphicFramePr>
          <p:nvPr>
            <p:extLst>
              <p:ext uri="{D42A27DB-BD31-4B8C-83A1-F6EECF244321}">
                <p14:modId xmlns:p14="http://schemas.microsoft.com/office/powerpoint/2010/main" val="96417310"/>
              </p:ext>
            </p:extLst>
          </p:nvPr>
        </p:nvGraphicFramePr>
        <p:xfrm>
          <a:off x="461963" y="1897647"/>
          <a:ext cx="4528675" cy="1143000"/>
        </p:xfrm>
        <a:graphic>
          <a:graphicData uri="http://schemas.openxmlformats.org/drawingml/2006/table">
            <a:tbl>
              <a:tblPr firstRow="1" bandRow="1">
                <a:tableStyleId>{5940675A-B579-460E-94D1-54222C63F5DA}</a:tableStyleId>
              </a:tblPr>
              <a:tblGrid>
                <a:gridCol w="471487">
                  <a:extLst>
                    <a:ext uri="{9D8B030D-6E8A-4147-A177-3AD203B41FA5}">
                      <a16:colId xmlns:a16="http://schemas.microsoft.com/office/drawing/2014/main" val="3224021976"/>
                    </a:ext>
                  </a:extLst>
                </a:gridCol>
                <a:gridCol w="4057188">
                  <a:extLst>
                    <a:ext uri="{9D8B030D-6E8A-4147-A177-3AD203B41FA5}">
                      <a16:colId xmlns:a16="http://schemas.microsoft.com/office/drawing/2014/main" val="2624354793"/>
                    </a:ext>
                  </a:extLst>
                </a:gridCol>
              </a:tblGrid>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選択</a:t>
                      </a:r>
                    </a:p>
                  </a:txBody>
                  <a:tcPr>
                    <a:solidFill>
                      <a:schemeClr val="accent4">
                        <a:lumMod val="20000"/>
                        <a:lumOff val="80000"/>
                      </a:schemeClr>
                    </a:solidFill>
                  </a:tcPr>
                </a:tc>
                <a:tc>
                  <a:txBody>
                    <a:bodyPr/>
                    <a:lstStyle/>
                    <a:p>
                      <a:pPr algn="ctr"/>
                      <a:r>
                        <a:rPr kumimoji="1" lang="ja-JP" altLang="en-US" sz="900" dirty="0">
                          <a:latin typeface="BIZ UDゴシック" panose="020B0400000000000000" pitchFamily="49" charset="-128"/>
                          <a:ea typeface="BIZ UDゴシック" panose="020B0400000000000000" pitchFamily="49" charset="-128"/>
                        </a:rPr>
                        <a:t>課題</a:t>
                      </a:r>
                    </a:p>
                  </a:txBody>
                  <a:tcPr>
                    <a:solidFill>
                      <a:schemeClr val="accent4">
                        <a:lumMod val="20000"/>
                        <a:lumOff val="80000"/>
                      </a:schemeClr>
                    </a:solidFill>
                  </a:tcPr>
                </a:tc>
                <a:extLst>
                  <a:ext uri="{0D108BD9-81ED-4DB2-BD59-A6C34878D82A}">
                    <a16:rowId xmlns:a16="http://schemas.microsoft.com/office/drawing/2014/main" val="4044744167"/>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①予約不要</a:t>
                      </a:r>
                      <a:r>
                        <a:rPr kumimoji="1" lang="en-US" altLang="ja-JP" sz="900" dirty="0">
                          <a:latin typeface="BIZ UDゴシック" panose="020B0400000000000000" pitchFamily="49" charset="-128"/>
                          <a:ea typeface="BIZ UDゴシック" panose="020B0400000000000000" pitchFamily="49" charset="-128"/>
                        </a:rPr>
                        <a:t>or</a:t>
                      </a:r>
                      <a:r>
                        <a:rPr kumimoji="1" lang="ja-JP" altLang="en-US" sz="900" dirty="0">
                          <a:latin typeface="BIZ UDゴシック" panose="020B0400000000000000" pitchFamily="49" charset="-128"/>
                          <a:ea typeface="BIZ UDゴシック" panose="020B0400000000000000" pitchFamily="49" charset="-128"/>
                        </a:rPr>
                        <a:t>直前予約可能、かつ短時間で楽しめる観光コンテンツの造成</a:t>
                      </a:r>
                    </a:p>
                  </a:txBody>
                  <a:tcPr/>
                </a:tc>
                <a:extLst>
                  <a:ext uri="{0D108BD9-81ED-4DB2-BD59-A6C34878D82A}">
                    <a16:rowId xmlns:a16="http://schemas.microsoft.com/office/drawing/2014/main" val="3783818708"/>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②セントレアから入国するインバウンドへの情報発信</a:t>
                      </a:r>
                    </a:p>
                  </a:txBody>
                  <a:tcPr/>
                </a:tc>
                <a:extLst>
                  <a:ext uri="{0D108BD9-81ED-4DB2-BD59-A6C34878D82A}">
                    <a16:rowId xmlns:a16="http://schemas.microsoft.com/office/drawing/2014/main" val="3998880013"/>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③セントレアから帰国するインバウンドへの情報発信</a:t>
                      </a:r>
                    </a:p>
                  </a:txBody>
                  <a:tcPr/>
                </a:tc>
                <a:extLst>
                  <a:ext uri="{0D108BD9-81ED-4DB2-BD59-A6C34878D82A}">
                    <a16:rowId xmlns:a16="http://schemas.microsoft.com/office/drawing/2014/main" val="4203428301"/>
                  </a:ext>
                </a:extLst>
              </a:tr>
              <a:tr h="0">
                <a:tc>
                  <a:txBody>
                    <a:bodyPr/>
                    <a:lstStyle/>
                    <a:p>
                      <a:pPr algn="ctr"/>
                      <a:endParaRPr kumimoji="1" lang="ja-JP" altLang="en-US" sz="900" dirty="0">
                        <a:latin typeface="BIZ UDゴシック" panose="020B0400000000000000" pitchFamily="49" charset="-128"/>
                        <a:ea typeface="BIZ UDゴシック" panose="020B0400000000000000" pitchFamily="49" charset="-128"/>
                      </a:endParaRPr>
                    </a:p>
                  </a:txBody>
                  <a:tcPr/>
                </a:tc>
                <a:tc>
                  <a:txBody>
                    <a:bodyPr/>
                    <a:lstStyle/>
                    <a:p>
                      <a:pPr algn="just"/>
                      <a:r>
                        <a:rPr kumimoji="1" lang="ja-JP" altLang="en-US" sz="900" dirty="0">
                          <a:latin typeface="BIZ UDゴシック" panose="020B0400000000000000" pitchFamily="49" charset="-128"/>
                          <a:ea typeface="BIZ UDゴシック" panose="020B0400000000000000" pitchFamily="49" charset="-128"/>
                        </a:rPr>
                        <a:t>④移動手段の提供や荷物問題の解消</a:t>
                      </a:r>
                    </a:p>
                  </a:txBody>
                  <a:tcPr/>
                </a:tc>
                <a:extLst>
                  <a:ext uri="{0D108BD9-81ED-4DB2-BD59-A6C34878D82A}">
                    <a16:rowId xmlns:a16="http://schemas.microsoft.com/office/drawing/2014/main" val="1421435807"/>
                  </a:ext>
                </a:extLst>
              </a:tr>
            </a:tbl>
          </a:graphicData>
        </a:graphic>
      </p:graphicFrame>
      <p:sp>
        <p:nvSpPr>
          <p:cNvPr id="19" name="正方形/長方形 18">
            <a:extLst>
              <a:ext uri="{FF2B5EF4-FFF2-40B4-BE49-F238E27FC236}">
                <a16:creationId xmlns:a16="http://schemas.microsoft.com/office/drawing/2014/main" id="{F48D9EB4-6864-1787-0A1C-F03AED63B8F2}"/>
              </a:ext>
            </a:extLst>
          </p:cNvPr>
          <p:cNvSpPr/>
          <p:nvPr/>
        </p:nvSpPr>
        <p:spPr>
          <a:xfrm>
            <a:off x="5523958" y="1140998"/>
            <a:ext cx="4860000" cy="1224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rPr>
              <a:t>提案事業者の役割や県・４市との連携内容を</a:t>
            </a:r>
            <a:endParaRPr kumimoji="1" lang="en-US" altLang="ja-JP" sz="1000" dirty="0">
              <a:solidFill>
                <a:schemeClr val="bg2">
                  <a:lumMod val="75000"/>
                </a:schemeClr>
              </a:solidFill>
              <a:latin typeface="BIZ UDゴシック" panose="020B0400000000000000" pitchFamily="49" charset="-128"/>
              <a:ea typeface="BIZ UDゴシック" panose="020B0400000000000000" pitchFamily="49" charset="-128"/>
            </a:endParaRPr>
          </a:p>
          <a:p>
            <a:pPr algn="ctr"/>
            <a:r>
              <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rPr>
              <a:t>図やイラストを用いて分かりやすく記載してください。</a:t>
            </a:r>
          </a:p>
        </p:txBody>
      </p:sp>
      <p:sp>
        <p:nvSpPr>
          <p:cNvPr id="20" name="テキスト ボックス 19">
            <a:extLst>
              <a:ext uri="{FF2B5EF4-FFF2-40B4-BE49-F238E27FC236}">
                <a16:creationId xmlns:a16="http://schemas.microsoft.com/office/drawing/2014/main" id="{DCF8D4D0-BADB-3016-9CA1-AE2F0941CF39}"/>
              </a:ext>
            </a:extLst>
          </p:cNvPr>
          <p:cNvSpPr txBox="1"/>
          <p:nvPr/>
        </p:nvSpPr>
        <p:spPr>
          <a:xfrm>
            <a:off x="5523958" y="869846"/>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５．実施体制図</a:t>
            </a:r>
          </a:p>
        </p:txBody>
      </p:sp>
      <p:sp>
        <p:nvSpPr>
          <p:cNvPr id="8" name="正方形/長方形 7">
            <a:extLst>
              <a:ext uri="{FF2B5EF4-FFF2-40B4-BE49-F238E27FC236}">
                <a16:creationId xmlns:a16="http://schemas.microsoft.com/office/drawing/2014/main" id="{85E4BC63-45A0-1C11-E1D9-1D3CD6C26793}"/>
              </a:ext>
            </a:extLst>
          </p:cNvPr>
          <p:cNvSpPr/>
          <p:nvPr/>
        </p:nvSpPr>
        <p:spPr>
          <a:xfrm>
            <a:off x="299926" y="3580597"/>
            <a:ext cx="4860000" cy="2700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dirty="0">
                <a:solidFill>
                  <a:schemeClr val="bg2">
                    <a:lumMod val="75000"/>
                  </a:schemeClr>
                </a:solidFill>
                <a:latin typeface="BIZ UDゴシック" panose="020B0400000000000000" pitchFamily="49" charset="-128"/>
                <a:ea typeface="BIZ UDゴシック" panose="020B0400000000000000" pitchFamily="49" charset="-128"/>
              </a:rPr>
              <a:t>提案事業の内容を図やイラストを用いて分かりやすく記載してください。</a:t>
            </a:r>
          </a:p>
        </p:txBody>
      </p:sp>
      <p:sp>
        <p:nvSpPr>
          <p:cNvPr id="21" name="テキスト ボックス 20">
            <a:extLst>
              <a:ext uri="{FF2B5EF4-FFF2-40B4-BE49-F238E27FC236}">
                <a16:creationId xmlns:a16="http://schemas.microsoft.com/office/drawing/2014/main" id="{BC95762B-F861-B80F-AC73-7746E2994AB0}"/>
              </a:ext>
            </a:extLst>
          </p:cNvPr>
          <p:cNvSpPr txBox="1"/>
          <p:nvPr/>
        </p:nvSpPr>
        <p:spPr>
          <a:xfrm>
            <a:off x="299926" y="3303597"/>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３．事業概要</a:t>
            </a:r>
          </a:p>
        </p:txBody>
      </p:sp>
      <p:sp>
        <p:nvSpPr>
          <p:cNvPr id="22" name="正方形/長方形 21">
            <a:extLst>
              <a:ext uri="{FF2B5EF4-FFF2-40B4-BE49-F238E27FC236}">
                <a16:creationId xmlns:a16="http://schemas.microsoft.com/office/drawing/2014/main" id="{67F02853-1213-7530-837C-164CDA0261FE}"/>
              </a:ext>
            </a:extLst>
          </p:cNvPr>
          <p:cNvSpPr/>
          <p:nvPr/>
        </p:nvSpPr>
        <p:spPr>
          <a:xfrm>
            <a:off x="5523958" y="2800664"/>
            <a:ext cx="4860000" cy="1980000"/>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just"/>
            <a:r>
              <a:rPr kumimoji="1" lang="ja-JP" altLang="en-US" sz="1000" dirty="0">
                <a:solidFill>
                  <a:schemeClr val="tx1"/>
                </a:solidFill>
                <a:latin typeface="BIZ UDゴシック" panose="020B0400000000000000" pitchFamily="49" charset="-128"/>
                <a:ea typeface="BIZ UDゴシック" panose="020B0400000000000000" pitchFamily="49" charset="-128"/>
              </a:rPr>
              <a:t>「評価の観点」ごとに、本提案のアピールポイントを記載してください。</a:t>
            </a:r>
          </a:p>
        </p:txBody>
      </p:sp>
      <p:sp>
        <p:nvSpPr>
          <p:cNvPr id="24" name="テキスト ボックス 23">
            <a:extLst>
              <a:ext uri="{FF2B5EF4-FFF2-40B4-BE49-F238E27FC236}">
                <a16:creationId xmlns:a16="http://schemas.microsoft.com/office/drawing/2014/main" id="{E9BEC10E-5469-2DFD-8F2E-D8C92AF09E5A}"/>
              </a:ext>
            </a:extLst>
          </p:cNvPr>
          <p:cNvSpPr txBox="1"/>
          <p:nvPr/>
        </p:nvSpPr>
        <p:spPr>
          <a:xfrm>
            <a:off x="5523958" y="2523665"/>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６．評価ポイント</a:t>
            </a:r>
          </a:p>
        </p:txBody>
      </p:sp>
      <p:graphicFrame>
        <p:nvGraphicFramePr>
          <p:cNvPr id="25" name="表 24">
            <a:extLst>
              <a:ext uri="{FF2B5EF4-FFF2-40B4-BE49-F238E27FC236}">
                <a16:creationId xmlns:a16="http://schemas.microsoft.com/office/drawing/2014/main" id="{598716ED-E172-E2D3-79EE-E4FC0B196266}"/>
              </a:ext>
            </a:extLst>
          </p:cNvPr>
          <p:cNvGraphicFramePr>
            <a:graphicFrameLocks noGrp="1"/>
          </p:cNvGraphicFramePr>
          <p:nvPr>
            <p:extLst>
              <p:ext uri="{D42A27DB-BD31-4B8C-83A1-F6EECF244321}">
                <p14:modId xmlns:p14="http://schemas.microsoft.com/office/powerpoint/2010/main" val="194203046"/>
              </p:ext>
            </p:extLst>
          </p:nvPr>
        </p:nvGraphicFramePr>
        <p:xfrm>
          <a:off x="5689620" y="3071816"/>
          <a:ext cx="4528675" cy="1600200"/>
        </p:xfrm>
        <a:graphic>
          <a:graphicData uri="http://schemas.openxmlformats.org/drawingml/2006/table">
            <a:tbl>
              <a:tblPr firstRow="1" bandRow="1">
                <a:tableStyleId>{5940675A-B579-460E-94D1-54222C63F5DA}</a:tableStyleId>
              </a:tblPr>
              <a:tblGrid>
                <a:gridCol w="1104880">
                  <a:extLst>
                    <a:ext uri="{9D8B030D-6E8A-4147-A177-3AD203B41FA5}">
                      <a16:colId xmlns:a16="http://schemas.microsoft.com/office/drawing/2014/main" val="3224021976"/>
                    </a:ext>
                  </a:extLst>
                </a:gridCol>
                <a:gridCol w="3423795">
                  <a:extLst>
                    <a:ext uri="{9D8B030D-6E8A-4147-A177-3AD203B41FA5}">
                      <a16:colId xmlns:a16="http://schemas.microsoft.com/office/drawing/2014/main" val="2624354793"/>
                    </a:ext>
                  </a:extLst>
                </a:gridCol>
              </a:tblGrid>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評価の観点</a:t>
                      </a:r>
                    </a:p>
                  </a:txBody>
                  <a:tcPr>
                    <a:solidFill>
                      <a:schemeClr val="accent4">
                        <a:lumMod val="20000"/>
                        <a:lumOff val="80000"/>
                      </a:schemeClr>
                    </a:solidFill>
                  </a:tcPr>
                </a:tc>
                <a:tc>
                  <a:txBody>
                    <a:bodyPr/>
                    <a:lstStyle/>
                    <a:p>
                      <a:pPr algn="ctr"/>
                      <a:r>
                        <a:rPr kumimoji="1" lang="ja-JP" altLang="en-US" sz="900" dirty="0">
                          <a:latin typeface="BIZ UDゴシック" panose="020B0400000000000000" pitchFamily="49" charset="-128"/>
                          <a:ea typeface="BIZ UDゴシック" panose="020B0400000000000000" pitchFamily="49" charset="-128"/>
                        </a:rPr>
                        <a:t>アピールポイント</a:t>
                      </a:r>
                    </a:p>
                  </a:txBody>
                  <a:tcPr>
                    <a:solidFill>
                      <a:schemeClr val="accent4">
                        <a:lumMod val="20000"/>
                        <a:lumOff val="80000"/>
                      </a:schemeClr>
                    </a:solidFill>
                  </a:tcPr>
                </a:tc>
                <a:extLst>
                  <a:ext uri="{0D108BD9-81ED-4DB2-BD59-A6C34878D82A}">
                    <a16:rowId xmlns:a16="http://schemas.microsoft.com/office/drawing/2014/main" val="4044744167"/>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実施体制の確実性</a:t>
                      </a:r>
                    </a:p>
                  </a:txBody>
                  <a:tcPr/>
                </a:tc>
                <a:tc>
                  <a:txBody>
                    <a:bodyPr/>
                    <a:lstStyle/>
                    <a:p>
                      <a:pPr algn="just"/>
                      <a:r>
                        <a:rPr kumimoji="1" lang="ja-JP" altLang="en-US" sz="900" dirty="0">
                          <a:solidFill>
                            <a:schemeClr val="bg2">
                              <a:lumMod val="75000"/>
                            </a:schemeClr>
                          </a:solidFill>
                          <a:latin typeface="BIZ UDゴシック" panose="020B0400000000000000" pitchFamily="49" charset="-128"/>
                          <a:ea typeface="BIZ UDゴシック" panose="020B0400000000000000" pitchFamily="49" charset="-128"/>
                        </a:rPr>
                        <a:t>評価の観点ごとのアピールポイントを記載してください。</a:t>
                      </a:r>
                    </a:p>
                  </a:txBody>
                  <a:tcPr/>
                </a:tc>
                <a:extLst>
                  <a:ext uri="{0D108BD9-81ED-4DB2-BD59-A6C34878D82A}">
                    <a16:rowId xmlns:a16="http://schemas.microsoft.com/office/drawing/2014/main" val="3783818708"/>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課題解決性</a:t>
                      </a:r>
                      <a:endParaRPr kumimoji="1" lang="en-US" altLang="ja-JP" sz="900" dirty="0">
                        <a:latin typeface="BIZ UDゴシック" panose="020B0400000000000000" pitchFamily="49" charset="-128"/>
                        <a:ea typeface="BIZ UDゴシック" panose="020B0400000000000000" pitchFamily="49" charset="-128"/>
                      </a:endParaRP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rPr>
                        <a:t>評価の観点ごとのアピールポイントを記載してください。</a:t>
                      </a:r>
                      <a:endParaRPr kumimoji="1" lang="ja-JP" altLang="en-US" sz="900" b="0" i="0" u="none" strike="noStrike" kern="1200" cap="none" spc="0" normalizeH="0" baseline="0" noProof="0" dirty="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endParaRPr>
                    </a:p>
                  </a:txBody>
                  <a:tcPr/>
                </a:tc>
                <a:extLst>
                  <a:ext uri="{0D108BD9-81ED-4DB2-BD59-A6C34878D82A}">
                    <a16:rowId xmlns:a16="http://schemas.microsoft.com/office/drawing/2014/main" val="3998880013"/>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実現可能性</a:t>
                      </a: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rPr>
                        <a:t>評価の観点ごとのアピールポイントを記載してください。</a:t>
                      </a:r>
                      <a:endParaRPr kumimoji="1" lang="ja-JP" altLang="en-US" sz="900" b="0" i="0" u="none" strike="noStrike" kern="1200" cap="none" spc="0" normalizeH="0" baseline="0" noProof="0" dirty="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endParaRPr>
                    </a:p>
                  </a:txBody>
                  <a:tcPr/>
                </a:tc>
                <a:extLst>
                  <a:ext uri="{0D108BD9-81ED-4DB2-BD59-A6C34878D82A}">
                    <a16:rowId xmlns:a16="http://schemas.microsoft.com/office/drawing/2014/main" val="4203428301"/>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新規性・革新性</a:t>
                      </a: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rPr>
                        <a:t>評価の観点ごとのアピールポイントを記載してください。</a:t>
                      </a:r>
                      <a:endParaRPr kumimoji="1" lang="ja-JP" altLang="en-US" sz="900" b="0" i="0" u="none" strike="noStrike" kern="1200" cap="none" spc="0" normalizeH="0" baseline="0" noProof="0" dirty="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endParaRPr>
                    </a:p>
                  </a:txBody>
                  <a:tcPr/>
                </a:tc>
                <a:extLst>
                  <a:ext uri="{0D108BD9-81ED-4DB2-BD59-A6C34878D82A}">
                    <a16:rowId xmlns:a16="http://schemas.microsoft.com/office/drawing/2014/main" val="1421435807"/>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持続可能性</a:t>
                      </a:r>
                    </a:p>
                  </a:txBody>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rPr>
                        <a:t>評価の観点ごとのアピールポイントを記載してください。</a:t>
                      </a:r>
                      <a:endParaRPr kumimoji="1" lang="ja-JP" altLang="en-US" sz="900" b="0" i="0" u="none" strike="noStrike" kern="1200" cap="none" spc="0" normalizeH="0" baseline="0" noProof="0" dirty="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endParaRPr>
                    </a:p>
                  </a:txBody>
                  <a:tcPr/>
                </a:tc>
                <a:extLst>
                  <a:ext uri="{0D108BD9-81ED-4DB2-BD59-A6C34878D82A}">
                    <a16:rowId xmlns:a16="http://schemas.microsoft.com/office/drawing/2014/main" val="585792177"/>
                  </a:ext>
                </a:extLst>
              </a:tr>
              <a:tr h="0">
                <a:tc>
                  <a:txBody>
                    <a:bodyPr/>
                    <a:lstStyle/>
                    <a:p>
                      <a:pPr algn="ctr"/>
                      <a:r>
                        <a:rPr kumimoji="1" lang="ja-JP" altLang="en-US" sz="900" dirty="0">
                          <a:latin typeface="BIZ UDゴシック" panose="020B0400000000000000" pitchFamily="49" charset="-128"/>
                          <a:ea typeface="BIZ UDゴシック" panose="020B0400000000000000" pitchFamily="49" charset="-128"/>
                        </a:rPr>
                        <a:t>横展開可能性</a:t>
                      </a:r>
                    </a:p>
                  </a:txBody>
                  <a:tcPr>
                    <a:noFill/>
                  </a:tcPr>
                </a:tc>
                <a:tc>
                  <a:txBody>
                    <a:bodyPr/>
                    <a:lstStyle/>
                    <a:p>
                      <a:pPr marL="0" marR="0" lvl="0" indent="0" algn="just" defTabSz="100794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E8E8E8">
                              <a:lumMod val="75000"/>
                            </a:srgbClr>
                          </a:solidFill>
                          <a:effectLst/>
                          <a:uLnTx/>
                          <a:uFillTx/>
                          <a:latin typeface="BIZ UDゴシック" panose="020B0400000000000000" pitchFamily="49" charset="-128"/>
                          <a:ea typeface="BIZ UDゴシック" panose="020B0400000000000000" pitchFamily="49" charset="-128"/>
                          <a:cs typeface="+mn-cs"/>
                        </a:rPr>
                        <a:t>評価の観点ごとのアピールポイントを記載してください。</a:t>
                      </a:r>
                    </a:p>
                  </a:txBody>
                  <a:tcPr/>
                </a:tc>
                <a:extLst>
                  <a:ext uri="{0D108BD9-81ED-4DB2-BD59-A6C34878D82A}">
                    <a16:rowId xmlns:a16="http://schemas.microsoft.com/office/drawing/2014/main" val="3358595617"/>
                  </a:ext>
                </a:extLst>
              </a:tr>
            </a:tbl>
          </a:graphicData>
        </a:graphic>
      </p:graphicFrame>
      <p:sp>
        <p:nvSpPr>
          <p:cNvPr id="26" name="正方形/長方形 25">
            <a:extLst>
              <a:ext uri="{FF2B5EF4-FFF2-40B4-BE49-F238E27FC236}">
                <a16:creationId xmlns:a16="http://schemas.microsoft.com/office/drawing/2014/main" id="{320298C7-7E18-9547-2E5F-36D3A4B4B594}"/>
              </a:ext>
            </a:extLst>
          </p:cNvPr>
          <p:cNvSpPr/>
          <p:nvPr/>
        </p:nvSpPr>
        <p:spPr>
          <a:xfrm>
            <a:off x="299926" y="6689829"/>
            <a:ext cx="4860000" cy="625371"/>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rPr>
              <a:t>準備から実施段階、成果報告会までの予定を記載してください。</a:t>
            </a:r>
          </a:p>
        </p:txBody>
      </p:sp>
      <p:sp>
        <p:nvSpPr>
          <p:cNvPr id="31" name="テキスト ボックス 30">
            <a:extLst>
              <a:ext uri="{FF2B5EF4-FFF2-40B4-BE49-F238E27FC236}">
                <a16:creationId xmlns:a16="http://schemas.microsoft.com/office/drawing/2014/main" id="{ECFA7F91-BA2A-AF2B-F389-B8E36D6F21EC}"/>
              </a:ext>
            </a:extLst>
          </p:cNvPr>
          <p:cNvSpPr txBox="1"/>
          <p:nvPr/>
        </p:nvSpPr>
        <p:spPr>
          <a:xfrm>
            <a:off x="299926" y="6418677"/>
            <a:ext cx="4860000"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４．スケジュール</a:t>
            </a:r>
          </a:p>
        </p:txBody>
      </p:sp>
      <p:sp>
        <p:nvSpPr>
          <p:cNvPr id="32" name="正方形/長方形 31">
            <a:extLst>
              <a:ext uri="{FF2B5EF4-FFF2-40B4-BE49-F238E27FC236}">
                <a16:creationId xmlns:a16="http://schemas.microsoft.com/office/drawing/2014/main" id="{6B041F51-8BE9-B192-11E9-DC3DE2BA119B}"/>
              </a:ext>
            </a:extLst>
          </p:cNvPr>
          <p:cNvSpPr/>
          <p:nvPr/>
        </p:nvSpPr>
        <p:spPr>
          <a:xfrm>
            <a:off x="6785343" y="4904623"/>
            <a:ext cx="3598613" cy="448427"/>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rPr>
              <a:t>提案事業の</a:t>
            </a:r>
            <a:r>
              <a:rPr kumimoji="1" lang="en-US" altLang="ja-JP" sz="1000" dirty="0">
                <a:solidFill>
                  <a:schemeClr val="bg2">
                    <a:lumMod val="75000"/>
                  </a:schemeClr>
                </a:solidFill>
                <a:latin typeface="BIZ UDゴシック" panose="020B0400000000000000" pitchFamily="49" charset="-128"/>
                <a:ea typeface="BIZ UDゴシック" panose="020B0400000000000000" pitchFamily="49" charset="-128"/>
              </a:rPr>
              <a:t>KPI</a:t>
            </a:r>
            <a:r>
              <a:rPr kumimoji="1" lang="ja-JP" altLang="en-US" sz="1000" dirty="0">
                <a:solidFill>
                  <a:schemeClr val="bg2">
                    <a:lumMod val="75000"/>
                  </a:schemeClr>
                </a:solidFill>
                <a:latin typeface="BIZ UDゴシック" panose="020B0400000000000000" pitchFamily="49" charset="-128"/>
                <a:ea typeface="BIZ UDゴシック" panose="020B0400000000000000" pitchFamily="49" charset="-128"/>
              </a:rPr>
              <a:t>を設定してください。</a:t>
            </a:r>
          </a:p>
        </p:txBody>
      </p:sp>
      <p:sp>
        <p:nvSpPr>
          <p:cNvPr id="33" name="テキスト ボックス 32">
            <a:extLst>
              <a:ext uri="{FF2B5EF4-FFF2-40B4-BE49-F238E27FC236}">
                <a16:creationId xmlns:a16="http://schemas.microsoft.com/office/drawing/2014/main" id="{3603D18B-5D86-00CC-8B89-10D8BF6D566A}"/>
              </a:ext>
            </a:extLst>
          </p:cNvPr>
          <p:cNvSpPr txBox="1"/>
          <p:nvPr/>
        </p:nvSpPr>
        <p:spPr>
          <a:xfrm>
            <a:off x="5523958" y="4904623"/>
            <a:ext cx="1259614" cy="448427"/>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no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７．ＫＰＩ</a:t>
            </a:r>
          </a:p>
        </p:txBody>
      </p:sp>
      <p:sp>
        <p:nvSpPr>
          <p:cNvPr id="34" name="正方形/長方形 33">
            <a:extLst>
              <a:ext uri="{FF2B5EF4-FFF2-40B4-BE49-F238E27FC236}">
                <a16:creationId xmlns:a16="http://schemas.microsoft.com/office/drawing/2014/main" id="{144C9BD3-63C4-67DA-B328-7EFA64B5F009}"/>
              </a:ext>
            </a:extLst>
          </p:cNvPr>
          <p:cNvSpPr/>
          <p:nvPr/>
        </p:nvSpPr>
        <p:spPr>
          <a:xfrm>
            <a:off x="5523958" y="5754008"/>
            <a:ext cx="4859999" cy="1561192"/>
          </a:xfrm>
          <a:prstGeom prst="rect">
            <a:avLst/>
          </a:prstGeom>
          <a:solidFill>
            <a:schemeClr val="bg1"/>
          </a:solidFill>
          <a:ln w="12700">
            <a:solidFill>
              <a:schemeClr val="accent4">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en-US" altLang="ja-JP" sz="1000" dirty="0">
                <a:solidFill>
                  <a:srgbClr val="FF0000"/>
                </a:solidFill>
                <a:latin typeface="BIZ UDゴシック" panose="020B0400000000000000" pitchFamily="49" charset="-128"/>
                <a:ea typeface="BIZ UDゴシック" panose="020B0400000000000000" pitchFamily="49" charset="-128"/>
              </a:rPr>
              <a:t>※ </a:t>
            </a:r>
            <a:r>
              <a:rPr kumimoji="1" lang="ja-JP" altLang="en-US" sz="1000" dirty="0">
                <a:solidFill>
                  <a:srgbClr val="FF0000"/>
                </a:solidFill>
                <a:latin typeface="BIZ UDゴシック" panose="020B0400000000000000" pitchFamily="49" charset="-128"/>
                <a:ea typeface="BIZ UDゴシック" panose="020B0400000000000000" pitchFamily="49" charset="-128"/>
              </a:rPr>
              <a:t>第一次審査通過者には、詳細な積算を提出していただきます。</a:t>
            </a:r>
          </a:p>
        </p:txBody>
      </p:sp>
      <p:sp>
        <p:nvSpPr>
          <p:cNvPr id="35" name="テキスト ボックス 34">
            <a:extLst>
              <a:ext uri="{FF2B5EF4-FFF2-40B4-BE49-F238E27FC236}">
                <a16:creationId xmlns:a16="http://schemas.microsoft.com/office/drawing/2014/main" id="{72505731-CD58-6523-3B60-6FD6E72AE53F}"/>
              </a:ext>
            </a:extLst>
          </p:cNvPr>
          <p:cNvSpPr txBox="1"/>
          <p:nvPr/>
        </p:nvSpPr>
        <p:spPr>
          <a:xfrm>
            <a:off x="5531888" y="5477009"/>
            <a:ext cx="4852069" cy="276999"/>
          </a:xfrm>
          <a:prstGeom prst="rect">
            <a:avLst/>
          </a:prstGeom>
          <a:solidFill>
            <a:schemeClr val="accent4">
              <a:lumMod val="60000"/>
              <a:lumOff val="40000"/>
            </a:schemeClr>
          </a:solidFill>
          <a:ln w="12700">
            <a:solidFill>
              <a:schemeClr val="accent4">
                <a:lumMod val="60000"/>
                <a:lumOff val="40000"/>
              </a:schemeClr>
            </a:solidFill>
          </a:ln>
        </p:spPr>
        <p:txBody>
          <a:bodyPr wrap="square" rtlCol="0" anchor="ctr">
            <a:spAutoFit/>
          </a:bodyPr>
          <a:lstStyle/>
          <a:p>
            <a:r>
              <a:rPr kumimoji="1" lang="ja-JP" altLang="en-US" sz="1200" b="1" dirty="0">
                <a:solidFill>
                  <a:schemeClr val="bg1"/>
                </a:solidFill>
                <a:latin typeface="BIZ UDゴシック" panose="020B0400000000000000" pitchFamily="49" charset="-128"/>
                <a:ea typeface="BIZ UDゴシック" panose="020B0400000000000000" pitchFamily="49" charset="-128"/>
              </a:rPr>
              <a:t>８．実証事業費の使途</a:t>
            </a:r>
          </a:p>
        </p:txBody>
      </p:sp>
      <p:graphicFrame>
        <p:nvGraphicFramePr>
          <p:cNvPr id="5" name="表 4">
            <a:extLst>
              <a:ext uri="{FF2B5EF4-FFF2-40B4-BE49-F238E27FC236}">
                <a16:creationId xmlns:a16="http://schemas.microsoft.com/office/drawing/2014/main" id="{6A72BB2B-5830-90D4-099A-BBB49509DD32}"/>
              </a:ext>
            </a:extLst>
          </p:cNvPr>
          <p:cNvGraphicFramePr>
            <a:graphicFrameLocks noGrp="1"/>
          </p:cNvGraphicFramePr>
          <p:nvPr>
            <p:extLst>
              <p:ext uri="{D42A27DB-BD31-4B8C-83A1-F6EECF244321}">
                <p14:modId xmlns:p14="http://schemas.microsoft.com/office/powerpoint/2010/main" val="2774818575"/>
              </p:ext>
            </p:extLst>
          </p:nvPr>
        </p:nvGraphicFramePr>
        <p:xfrm>
          <a:off x="5689620" y="5837087"/>
          <a:ext cx="4528675" cy="1163520"/>
        </p:xfrm>
        <a:graphic>
          <a:graphicData uri="http://schemas.openxmlformats.org/drawingml/2006/table">
            <a:tbl>
              <a:tblPr firstRow="1" bandRow="1">
                <a:tableStyleId>{5940675A-B579-460E-94D1-54222C63F5DA}</a:tableStyleId>
              </a:tblPr>
              <a:tblGrid>
                <a:gridCol w="2131505">
                  <a:extLst>
                    <a:ext uri="{9D8B030D-6E8A-4147-A177-3AD203B41FA5}">
                      <a16:colId xmlns:a16="http://schemas.microsoft.com/office/drawing/2014/main" val="3034303327"/>
                    </a:ext>
                  </a:extLst>
                </a:gridCol>
                <a:gridCol w="801812">
                  <a:extLst>
                    <a:ext uri="{9D8B030D-6E8A-4147-A177-3AD203B41FA5}">
                      <a16:colId xmlns:a16="http://schemas.microsoft.com/office/drawing/2014/main" val="902510428"/>
                    </a:ext>
                  </a:extLst>
                </a:gridCol>
                <a:gridCol w="388507">
                  <a:extLst>
                    <a:ext uri="{9D8B030D-6E8A-4147-A177-3AD203B41FA5}">
                      <a16:colId xmlns:a16="http://schemas.microsoft.com/office/drawing/2014/main" val="3880436159"/>
                    </a:ext>
                  </a:extLst>
                </a:gridCol>
                <a:gridCol w="388507">
                  <a:extLst>
                    <a:ext uri="{9D8B030D-6E8A-4147-A177-3AD203B41FA5}">
                      <a16:colId xmlns:a16="http://schemas.microsoft.com/office/drawing/2014/main" val="2408521072"/>
                    </a:ext>
                  </a:extLst>
                </a:gridCol>
                <a:gridCol w="818344">
                  <a:extLst>
                    <a:ext uri="{9D8B030D-6E8A-4147-A177-3AD203B41FA5}">
                      <a16:colId xmlns:a16="http://schemas.microsoft.com/office/drawing/2014/main" val="825708744"/>
                    </a:ext>
                  </a:extLst>
                </a:gridCol>
              </a:tblGrid>
              <a:tr h="183038">
                <a:tc>
                  <a:txBody>
                    <a:bodyPr/>
                    <a:lstStyle/>
                    <a:p>
                      <a:pPr algn="ctr"/>
                      <a:r>
                        <a:rPr kumimoji="1" lang="ja-JP" altLang="en-US" sz="800" dirty="0">
                          <a:latin typeface="BIZ UDゴシック" panose="020B0400000000000000" pitchFamily="49" charset="-128"/>
                          <a:ea typeface="BIZ UDゴシック" panose="020B0400000000000000" pitchFamily="49" charset="-128"/>
                        </a:rPr>
                        <a:t>項目</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単価</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数量</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単位</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kumimoji="1" lang="ja-JP" altLang="en-US" sz="800" dirty="0">
                          <a:latin typeface="BIZ UDゴシック" panose="020B0400000000000000" pitchFamily="49" charset="-128"/>
                          <a:ea typeface="BIZ UDゴシック" panose="020B0400000000000000" pitchFamily="49" charset="-128"/>
                        </a:rPr>
                        <a:t>小計</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629207501"/>
                  </a:ext>
                </a:extLst>
              </a:tr>
              <a:tr h="183038">
                <a:tc>
                  <a:txBody>
                    <a:bodyPr/>
                    <a:lstStyle/>
                    <a:p>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70416378"/>
                  </a:ext>
                </a:extLst>
              </a:tr>
              <a:tr h="183038">
                <a:tc>
                  <a:txBody>
                    <a:bodyPr/>
                    <a:lstStyle/>
                    <a:p>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3708650"/>
                  </a:ext>
                </a:extLst>
              </a:tr>
              <a:tr h="183038">
                <a:tc>
                  <a:txBody>
                    <a:bodyPr/>
                    <a:lstStyle/>
                    <a:p>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73258353"/>
                  </a:ext>
                </a:extLst>
              </a:tr>
              <a:tr h="183038">
                <a:tc>
                  <a:txBody>
                    <a:bodyPr/>
                    <a:lstStyle/>
                    <a:p>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ct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2951387"/>
                  </a:ext>
                </a:extLst>
              </a:tr>
              <a:tr h="183038">
                <a:tc gridSpan="3">
                  <a:txBody>
                    <a:bodyPr/>
                    <a:lstStyle/>
                    <a:p>
                      <a:pPr algn="ctr"/>
                      <a:r>
                        <a:rPr kumimoji="1" lang="ja-JP" altLang="en-US" sz="800" dirty="0">
                          <a:latin typeface="BIZ UDゴシック" panose="020B0400000000000000" pitchFamily="49" charset="-128"/>
                          <a:ea typeface="BIZ UDゴシック" panose="020B0400000000000000" pitchFamily="49" charset="-128"/>
                        </a:rPr>
                        <a:t>合計</a:t>
                      </a: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algn="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hMerge="1">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algn="ct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tc>
                  <a:txBody>
                    <a:bodyPr/>
                    <a:lstStyle/>
                    <a:p>
                      <a:pPr marL="0" marR="0" lvl="0" indent="0" algn="r" defTabSz="1007943" rtl="0" eaLnBrk="1" fontAlgn="auto" latinLnBrk="0" hangingPunct="1">
                        <a:lnSpc>
                          <a:spcPct val="100000"/>
                        </a:lnSpc>
                        <a:spcBef>
                          <a:spcPts val="0"/>
                        </a:spcBef>
                        <a:spcAft>
                          <a:spcPts val="0"/>
                        </a:spcAft>
                        <a:buClrTx/>
                        <a:buSzTx/>
                        <a:buFontTx/>
                        <a:buNone/>
                        <a:tabLst/>
                        <a:defRPr/>
                      </a:pPr>
                      <a:endParaRPr kumimoji="1" lang="ja-JP" altLang="en-US" sz="800" dirty="0">
                        <a:latin typeface="BIZ UDゴシック" panose="020B0400000000000000" pitchFamily="49" charset="-128"/>
                        <a:ea typeface="BIZ UDゴシック" panose="020B0400000000000000" pitchFamily="49" charset="-128"/>
                      </a:endParaRPr>
                    </a:p>
                  </a:txBody>
                  <a:tcPr marL="36000" marR="36000" marT="36000" marB="36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14912216"/>
                  </a:ext>
                </a:extLst>
              </a:tr>
            </a:tbl>
          </a:graphicData>
        </a:graphic>
      </p:graphicFrame>
    </p:spTree>
    <p:extLst>
      <p:ext uri="{BB962C8B-B14F-4D97-AF65-F5344CB8AC3E}">
        <p14:creationId xmlns:p14="http://schemas.microsoft.com/office/powerpoint/2010/main" val="237292498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775</Words>
  <Application>Microsoft Office PowerPoint</Application>
  <PresentationFormat>ユーザー設定</PresentationFormat>
  <Paragraphs>121</Paragraphs>
  <Slides>2</Slides>
  <Notes>2</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vt:i4>
      </vt:variant>
    </vt:vector>
  </HeadingPairs>
  <TitlesOfParts>
    <vt:vector size="8" baseType="lpstr">
      <vt:lpstr>BIZ UDゴシック</vt:lpstr>
      <vt:lpstr>游ゴシック</vt:lpstr>
      <vt:lpstr>Aptos</vt:lpstr>
      <vt:lpstr>Aptos Display</vt:lpstr>
      <vt:lpstr>Arial</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2026-06-09T07:36:22Z</dcterms:created>
  <dcterms:modified xsi:type="dcterms:W3CDTF">2026-06-09T11:58:49Z</dcterms:modified>
</cp:coreProperties>
</file>