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sldIdLst>
    <p:sldId id="257" r:id="rId2"/>
    <p:sldId id="258" r:id="rId3"/>
  </p:sldIdLst>
  <p:sldSz cx="10691813" cy="7559675"/>
  <p:notesSz cx="9872663" cy="6797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6" userDrawn="1">
          <p15:clr>
            <a:srgbClr val="A4A3A4"/>
          </p15:clr>
        </p15:guide>
        <p15:guide id="2" pos="3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4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33" autoAdjust="0"/>
    <p:restoredTop sz="94660"/>
  </p:normalViewPr>
  <p:slideViewPr>
    <p:cSldViewPr snapToGrid="0">
      <p:cViewPr varScale="1">
        <p:scale>
          <a:sx n="78" d="100"/>
          <a:sy n="78" d="100"/>
        </p:scale>
        <p:origin x="984" y="72"/>
      </p:cViewPr>
      <p:guideLst>
        <p:guide orient="horz" pos="2856"/>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8154" cy="3414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92796" y="0"/>
            <a:ext cx="4278154" cy="341458"/>
          </a:xfrm>
          <a:prstGeom prst="rect">
            <a:avLst/>
          </a:prstGeom>
        </p:spPr>
        <p:txBody>
          <a:bodyPr vert="horz" lIns="91440" tIns="45720" rIns="91440" bIns="45720" rtlCol="0"/>
          <a:lstStyle>
            <a:lvl1pPr algn="r">
              <a:defRPr sz="1200"/>
            </a:lvl1pPr>
          </a:lstStyle>
          <a:p>
            <a:fld id="{3F1A03FF-400F-4913-95EB-F7B4997189F2}" type="datetimeFigureOut">
              <a:rPr kumimoji="1" lang="ja-JP" altLang="en-US" smtClean="0"/>
              <a:t>2026/6/9</a:t>
            </a:fld>
            <a:endParaRPr kumimoji="1" lang="ja-JP" altLang="en-US"/>
          </a:p>
        </p:txBody>
      </p:sp>
      <p:sp>
        <p:nvSpPr>
          <p:cNvPr id="4" name="スライド イメージ プレースホルダー 3"/>
          <p:cNvSpPr>
            <a:spLocks noGrp="1" noRot="1" noChangeAspect="1"/>
          </p:cNvSpPr>
          <p:nvPr>
            <p:ph type="sldImg" idx="2"/>
          </p:nvPr>
        </p:nvSpPr>
        <p:spPr>
          <a:xfrm>
            <a:off x="3314700" y="849313"/>
            <a:ext cx="3243263" cy="229393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7267" y="3271382"/>
            <a:ext cx="7898130" cy="267658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456219"/>
            <a:ext cx="4278154" cy="34145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92796" y="6456219"/>
            <a:ext cx="4278154" cy="341457"/>
          </a:xfrm>
          <a:prstGeom prst="rect">
            <a:avLst/>
          </a:prstGeom>
        </p:spPr>
        <p:txBody>
          <a:bodyPr vert="horz" lIns="91440" tIns="45720" rIns="91440" bIns="45720" rtlCol="0" anchor="b"/>
          <a:lstStyle>
            <a:lvl1pPr algn="r">
              <a:defRPr sz="1200"/>
            </a:lvl1pPr>
          </a:lstStyle>
          <a:p>
            <a:fld id="{4D3D9836-39F3-4AC6-BF7C-0F7A9CBE93E9}" type="slidenum">
              <a:rPr kumimoji="1" lang="ja-JP" altLang="en-US" smtClean="0"/>
              <a:t>‹#›</a:t>
            </a:fld>
            <a:endParaRPr kumimoji="1" lang="ja-JP" altLang="en-US"/>
          </a:p>
        </p:txBody>
      </p:sp>
    </p:spTree>
    <p:extLst>
      <p:ext uri="{BB962C8B-B14F-4D97-AF65-F5344CB8AC3E}">
        <p14:creationId xmlns:p14="http://schemas.microsoft.com/office/powerpoint/2010/main" val="8204222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D3D9836-39F3-4AC6-BF7C-0F7A9CBE93E9}" type="slidenum">
              <a:rPr kumimoji="1" lang="ja-JP" altLang="en-US" smtClean="0"/>
              <a:t>1</a:t>
            </a:fld>
            <a:endParaRPr kumimoji="1" lang="ja-JP" altLang="en-US"/>
          </a:p>
        </p:txBody>
      </p:sp>
    </p:spTree>
    <p:extLst>
      <p:ext uri="{BB962C8B-B14F-4D97-AF65-F5344CB8AC3E}">
        <p14:creationId xmlns:p14="http://schemas.microsoft.com/office/powerpoint/2010/main" val="389245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28689-4622-202A-BC9F-68D539909C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451684-0DD0-2D98-7FB1-A52ADFC4AA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DF0F220-F5D4-2BD6-CF17-B423B0B9FB3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0CE7E2F-3E6A-6E21-C613-85939F209085}"/>
              </a:ext>
            </a:extLst>
          </p:cNvPr>
          <p:cNvSpPr>
            <a:spLocks noGrp="1"/>
          </p:cNvSpPr>
          <p:nvPr>
            <p:ph type="sldNum" sz="quarter" idx="5"/>
          </p:nvPr>
        </p:nvSpPr>
        <p:spPr/>
        <p:txBody>
          <a:bodyPr/>
          <a:lstStyle/>
          <a:p>
            <a:fld id="{4D3D9836-39F3-4AC6-BF7C-0F7A9CBE93E9}" type="slidenum">
              <a:rPr kumimoji="1" lang="ja-JP" altLang="en-US" smtClean="0"/>
              <a:t>2</a:t>
            </a:fld>
            <a:endParaRPr kumimoji="1" lang="ja-JP" altLang="en-US"/>
          </a:p>
        </p:txBody>
      </p:sp>
    </p:spTree>
    <p:extLst>
      <p:ext uri="{BB962C8B-B14F-4D97-AF65-F5344CB8AC3E}">
        <p14:creationId xmlns:p14="http://schemas.microsoft.com/office/powerpoint/2010/main" val="2299945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ja-JP" altLang="en-US"/>
              <a:t>マスター タイトルの書式設定</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400440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142327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657683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60305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tint val="82000"/>
                  </a:schemeClr>
                </a:solidFill>
              </a:defRPr>
            </a:lvl1pPr>
            <a:lvl2pPr marL="503972" indent="0">
              <a:buNone/>
              <a:defRPr sz="2205">
                <a:solidFill>
                  <a:schemeClr val="tx1">
                    <a:tint val="82000"/>
                  </a:schemeClr>
                </a:solidFill>
              </a:defRPr>
            </a:lvl2pPr>
            <a:lvl3pPr marL="1007943" indent="0">
              <a:buNone/>
              <a:defRPr sz="1984">
                <a:solidFill>
                  <a:schemeClr val="tx1">
                    <a:tint val="82000"/>
                  </a:schemeClr>
                </a:solidFill>
              </a:defRPr>
            </a:lvl3pPr>
            <a:lvl4pPr marL="1511915" indent="0">
              <a:buNone/>
              <a:defRPr sz="1764">
                <a:solidFill>
                  <a:schemeClr val="tx1">
                    <a:tint val="82000"/>
                  </a:schemeClr>
                </a:solidFill>
              </a:defRPr>
            </a:lvl4pPr>
            <a:lvl5pPr marL="2015886" indent="0">
              <a:buNone/>
              <a:defRPr sz="1764">
                <a:solidFill>
                  <a:schemeClr val="tx1">
                    <a:tint val="82000"/>
                  </a:schemeClr>
                </a:solidFill>
              </a:defRPr>
            </a:lvl5pPr>
            <a:lvl6pPr marL="2519858" indent="0">
              <a:buNone/>
              <a:defRPr sz="1764">
                <a:solidFill>
                  <a:schemeClr val="tx1">
                    <a:tint val="82000"/>
                  </a:schemeClr>
                </a:solidFill>
              </a:defRPr>
            </a:lvl6pPr>
            <a:lvl7pPr marL="3023829" indent="0">
              <a:buNone/>
              <a:defRPr sz="1764">
                <a:solidFill>
                  <a:schemeClr val="tx1">
                    <a:tint val="82000"/>
                  </a:schemeClr>
                </a:solidFill>
              </a:defRPr>
            </a:lvl7pPr>
            <a:lvl8pPr marL="3527801" indent="0">
              <a:buNone/>
              <a:defRPr sz="1764">
                <a:solidFill>
                  <a:schemeClr val="tx1">
                    <a:tint val="82000"/>
                  </a:schemeClr>
                </a:solidFill>
              </a:defRPr>
            </a:lvl8pPr>
            <a:lvl9pPr marL="4031772" indent="0">
              <a:buNone/>
              <a:defRPr sz="1764">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581294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4233671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195210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304667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855561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240260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460321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82000"/>
                  </a:schemeClr>
                </a:solidFill>
              </a:defRPr>
            </a:lvl1p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82000"/>
                  </a:schemeClr>
                </a:solidFill>
              </a:defRPr>
            </a:lvl1p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7544456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9376996-0FB1-A0B6-2822-A72BC39E3BCD}"/>
              </a:ext>
            </a:extLst>
          </p:cNvPr>
          <p:cNvSpPr txBox="1"/>
          <p:nvPr/>
        </p:nvSpPr>
        <p:spPr>
          <a:xfrm>
            <a:off x="0" y="0"/>
            <a:ext cx="10691813" cy="720000"/>
          </a:xfrm>
          <a:prstGeom prst="rect">
            <a:avLst/>
          </a:prstGeom>
          <a:solidFill>
            <a:schemeClr val="accent4">
              <a:lumMod val="60000"/>
              <a:lumOff val="40000"/>
            </a:schemeClr>
          </a:solidFill>
        </p:spPr>
        <p:txBody>
          <a:bodyPr wrap="square" rtlCol="0" anchor="b">
            <a:noAutofit/>
          </a:bodyPr>
          <a:lstStyle/>
          <a:p>
            <a:r>
              <a:rPr kumimoji="1" lang="ja-JP" altLang="en-US" b="1" dirty="0">
                <a:solidFill>
                  <a:schemeClr val="bg1"/>
                </a:solidFill>
                <a:latin typeface="BIZ UDゴシック" panose="020B0400000000000000" pitchFamily="49" charset="-128"/>
                <a:ea typeface="BIZ UDゴシック" panose="020B0400000000000000" pitchFamily="49" charset="-128"/>
              </a:rPr>
              <a:t>　令和８年度 外国人旅行者周遊促進モデル実証事業　応募者概要書</a:t>
            </a:r>
          </a:p>
        </p:txBody>
      </p:sp>
      <p:sp>
        <p:nvSpPr>
          <p:cNvPr id="3" name="テキスト ボックス 2">
            <a:extLst>
              <a:ext uri="{FF2B5EF4-FFF2-40B4-BE49-F238E27FC236}">
                <a16:creationId xmlns:a16="http://schemas.microsoft.com/office/drawing/2014/main" id="{3445A4E7-1CFD-25ED-4777-691C7B86EBB0}"/>
              </a:ext>
            </a:extLst>
          </p:cNvPr>
          <p:cNvSpPr txBox="1"/>
          <p:nvPr/>
        </p:nvSpPr>
        <p:spPr>
          <a:xfrm>
            <a:off x="9442045" y="116111"/>
            <a:ext cx="1108841" cy="307777"/>
          </a:xfrm>
          <a:prstGeom prst="rect">
            <a:avLst/>
          </a:prstGeom>
          <a:noFill/>
        </p:spPr>
        <p:txBody>
          <a:bodyPr wrap="square" rtlCol="0">
            <a:spAutoFit/>
          </a:bodyPr>
          <a:lstStyle/>
          <a:p>
            <a:pPr algn="ct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r>
              <a:rPr kumimoji="1" lang="ja-JP" altLang="en-US" sz="1400" b="1" dirty="0">
                <a:solidFill>
                  <a:schemeClr val="bg1"/>
                </a:solidFill>
                <a:latin typeface="BIZ UDゴシック" panose="020B0400000000000000" pitchFamily="49" charset="-128"/>
                <a:ea typeface="BIZ UDゴシック" panose="020B0400000000000000" pitchFamily="49" charset="-128"/>
              </a:rPr>
              <a:t>様式１</a:t>
            </a: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endParaRPr kumimoji="1" lang="ja-JP" altLang="en-US" sz="1400" b="1" dirty="0">
              <a:solidFill>
                <a:schemeClr val="bg1"/>
              </a:solidFill>
              <a:latin typeface="BIZ UDゴシック" panose="020B0400000000000000" pitchFamily="49" charset="-128"/>
              <a:ea typeface="BIZ UDゴシック" panose="020B0400000000000000" pitchFamily="49" charset="-128"/>
            </a:endParaRPr>
          </a:p>
        </p:txBody>
      </p:sp>
      <p:sp>
        <p:nvSpPr>
          <p:cNvPr id="4" name="正方形/長方形 3">
            <a:extLst>
              <a:ext uri="{FF2B5EF4-FFF2-40B4-BE49-F238E27FC236}">
                <a16:creationId xmlns:a16="http://schemas.microsoft.com/office/drawing/2014/main" id="{4EB01E48-E34B-B557-D729-A1A916F7EB94}"/>
              </a:ext>
            </a:extLst>
          </p:cNvPr>
          <p:cNvSpPr/>
          <p:nvPr/>
        </p:nvSpPr>
        <p:spPr>
          <a:xfrm>
            <a:off x="299926" y="1140999"/>
            <a:ext cx="4860000" cy="632766"/>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該当する方のチェックボックスを□→■に変更してください。</a:t>
            </a:r>
          </a:p>
        </p:txBody>
      </p:sp>
      <p:sp>
        <p:nvSpPr>
          <p:cNvPr id="9" name="テキスト ボックス 8">
            <a:extLst>
              <a:ext uri="{FF2B5EF4-FFF2-40B4-BE49-F238E27FC236}">
                <a16:creationId xmlns:a16="http://schemas.microsoft.com/office/drawing/2014/main" id="{77E8132D-0520-E722-4956-7471FC53FF08}"/>
              </a:ext>
            </a:extLst>
          </p:cNvPr>
          <p:cNvSpPr txBox="1"/>
          <p:nvPr/>
        </p:nvSpPr>
        <p:spPr>
          <a:xfrm>
            <a:off x="299926"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１．応募類型</a:t>
            </a:r>
          </a:p>
        </p:txBody>
      </p:sp>
      <p:sp>
        <p:nvSpPr>
          <p:cNvPr id="12" name="テキスト ボックス 11">
            <a:extLst>
              <a:ext uri="{FF2B5EF4-FFF2-40B4-BE49-F238E27FC236}">
                <a16:creationId xmlns:a16="http://schemas.microsoft.com/office/drawing/2014/main" id="{690BA5D6-4EBA-CF33-7ECE-953C1F48820B}"/>
              </a:ext>
            </a:extLst>
          </p:cNvPr>
          <p:cNvSpPr txBox="1"/>
          <p:nvPr/>
        </p:nvSpPr>
        <p:spPr>
          <a:xfrm>
            <a:off x="307855" y="1298254"/>
            <a:ext cx="325730" cy="261610"/>
          </a:xfrm>
          <a:prstGeom prst="rect">
            <a:avLst/>
          </a:prstGeom>
          <a:noFill/>
        </p:spPr>
        <p:txBody>
          <a:bodyPr wrap="none" rtlCol="0">
            <a:spAutoFit/>
          </a:bodyPr>
          <a:lstStyle/>
          <a:p>
            <a:pPr algn="ctr"/>
            <a:r>
              <a:rPr kumimoji="1" lang="ja-JP" altLang="en-US" sz="1050" dirty="0">
                <a:latin typeface="BIZ UDゴシック" panose="020B0400000000000000" pitchFamily="49" charset="-128"/>
                <a:ea typeface="BIZ UDゴシック" panose="020B0400000000000000" pitchFamily="49" charset="-128"/>
              </a:rPr>
              <a:t>□</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3" name="テキスト ボックス 12">
            <a:extLst>
              <a:ext uri="{FF2B5EF4-FFF2-40B4-BE49-F238E27FC236}">
                <a16:creationId xmlns:a16="http://schemas.microsoft.com/office/drawing/2014/main" id="{3ED58DA8-2301-00E9-B549-049A5740C015}"/>
              </a:ext>
            </a:extLst>
          </p:cNvPr>
          <p:cNvSpPr txBox="1"/>
          <p:nvPr/>
        </p:nvSpPr>
        <p:spPr>
          <a:xfrm>
            <a:off x="311062" y="1486015"/>
            <a:ext cx="319318" cy="253916"/>
          </a:xfrm>
          <a:prstGeom prst="rect">
            <a:avLst/>
          </a:prstGeom>
          <a:noFill/>
        </p:spPr>
        <p:txBody>
          <a:bodyPr wrap="none" rtlCol="0">
            <a:spAutoFit/>
          </a:bodyPr>
          <a:lstStyle/>
          <a:p>
            <a:pPr algn="ctr"/>
            <a:r>
              <a:rPr kumimoji="1" lang="ja-JP" altLang="en-US" sz="1050" dirty="0">
                <a:latin typeface="BIZ UDゴシック" panose="020B0400000000000000" pitchFamily="49" charset="-128"/>
                <a:ea typeface="BIZ UDゴシック" panose="020B0400000000000000" pitchFamily="49" charset="-128"/>
              </a:rPr>
              <a:t>■</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4" name="テキスト ボックス 13">
            <a:extLst>
              <a:ext uri="{FF2B5EF4-FFF2-40B4-BE49-F238E27FC236}">
                <a16:creationId xmlns:a16="http://schemas.microsoft.com/office/drawing/2014/main" id="{B92227E5-047D-C4AB-3BD4-2023A7D9C5D1}"/>
              </a:ext>
            </a:extLst>
          </p:cNvPr>
          <p:cNvSpPr txBox="1"/>
          <p:nvPr/>
        </p:nvSpPr>
        <p:spPr>
          <a:xfrm>
            <a:off x="526638" y="1307564"/>
            <a:ext cx="1800493" cy="253916"/>
          </a:xfrm>
          <a:prstGeom prst="rect">
            <a:avLst/>
          </a:prstGeom>
          <a:noFill/>
        </p:spPr>
        <p:txBody>
          <a:bodyPr wrap="none" rtlCol="0">
            <a:spAutoFit/>
          </a:bodyPr>
          <a:lstStyle/>
          <a:p>
            <a:r>
              <a:rPr kumimoji="1" lang="ja-JP" altLang="en-US" sz="1050" dirty="0">
                <a:latin typeface="BIZ UDゴシック" panose="020B0400000000000000" pitchFamily="49" charset="-128"/>
                <a:ea typeface="BIZ UDゴシック" panose="020B0400000000000000" pitchFamily="49" charset="-128"/>
              </a:rPr>
              <a:t>スタートアップによる応募</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6" name="テキスト ボックス 15">
            <a:extLst>
              <a:ext uri="{FF2B5EF4-FFF2-40B4-BE49-F238E27FC236}">
                <a16:creationId xmlns:a16="http://schemas.microsoft.com/office/drawing/2014/main" id="{12B66794-BDBA-DDA6-27A2-B1FF4361A120}"/>
              </a:ext>
            </a:extLst>
          </p:cNvPr>
          <p:cNvSpPr txBox="1"/>
          <p:nvPr/>
        </p:nvSpPr>
        <p:spPr>
          <a:xfrm>
            <a:off x="526638" y="1486014"/>
            <a:ext cx="2877711" cy="253916"/>
          </a:xfrm>
          <a:prstGeom prst="rect">
            <a:avLst/>
          </a:prstGeom>
          <a:noFill/>
        </p:spPr>
        <p:txBody>
          <a:bodyPr wrap="none" rtlCol="0">
            <a:spAutoFit/>
          </a:bodyPr>
          <a:lstStyle/>
          <a:p>
            <a:r>
              <a:rPr kumimoji="1" lang="ja-JP" altLang="en-US" sz="1050" dirty="0">
                <a:latin typeface="BIZ UDゴシック" panose="020B0400000000000000" pitchFamily="49" charset="-128"/>
                <a:ea typeface="BIZ UDゴシック" panose="020B0400000000000000" pitchFamily="49" charset="-128"/>
              </a:rPr>
              <a:t>スタートアップを含む共同事業体による応募</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7" name="正方形/長方形 16">
            <a:extLst>
              <a:ext uri="{FF2B5EF4-FFF2-40B4-BE49-F238E27FC236}">
                <a16:creationId xmlns:a16="http://schemas.microsoft.com/office/drawing/2014/main" id="{274063EF-6533-755D-2550-6DE848CFB416}"/>
              </a:ext>
            </a:extLst>
          </p:cNvPr>
          <p:cNvSpPr/>
          <p:nvPr/>
        </p:nvSpPr>
        <p:spPr>
          <a:xfrm>
            <a:off x="299926" y="2137844"/>
            <a:ext cx="4860000" cy="5116357"/>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①応募事業者（共同事業体の場合は、代表事業者）の名称</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②応募事業者（共同事業体の場合は、代表事業者）の本店所在地</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③応募事業者（共同事業体の場合は、代表事業者）の代表者の職名・氏名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④</a:t>
            </a:r>
            <a:r>
              <a:rPr kumimoji="1" lang="ja-JP" altLang="en-US" sz="1050" dirty="0">
                <a:solidFill>
                  <a:srgbClr val="FF0000"/>
                </a:solidFill>
                <a:latin typeface="BIZ UDゴシック" panose="020B0400000000000000" pitchFamily="49" charset="-128"/>
                <a:ea typeface="BIZ UDゴシック" panose="020B0400000000000000" pitchFamily="49" charset="-128"/>
              </a:rPr>
              <a:t>（共同事業体の場合のみ）</a:t>
            </a:r>
            <a:endParaRPr kumimoji="1" lang="en-US" altLang="ja-JP" sz="1050" dirty="0">
              <a:solidFill>
                <a:srgbClr val="FF0000"/>
              </a:solidFill>
              <a:latin typeface="BIZ UDゴシック" panose="020B0400000000000000" pitchFamily="49" charset="-128"/>
              <a:ea typeface="BIZ UDゴシック" panose="020B0400000000000000" pitchFamily="49" charset="-128"/>
            </a:endParaRPr>
          </a:p>
          <a:p>
            <a:r>
              <a:rPr kumimoji="1" lang="ja-JP" altLang="en-US" sz="1050" dirty="0">
                <a:solidFill>
                  <a:srgbClr val="FF0000"/>
                </a:solidFill>
                <a:latin typeface="BIZ UDゴシック" panose="020B0400000000000000" pitchFamily="49" charset="-128"/>
                <a:ea typeface="BIZ UDゴシック" panose="020B0400000000000000" pitchFamily="49" charset="-128"/>
              </a:rPr>
              <a:t>　共同事業体を構成する事業者の名称及び本店所在地（都道府県）のリスト</a:t>
            </a:r>
            <a:endParaRPr kumimoji="1" lang="en-US" altLang="ja-JP" sz="1050" dirty="0">
              <a:solidFill>
                <a:srgbClr val="FF0000"/>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　</a:t>
            </a:r>
            <a:r>
              <a:rPr kumimoji="1" lang="en-US" altLang="ja-JP" sz="1050" dirty="0">
                <a:solidFill>
                  <a:schemeClr val="tx1"/>
                </a:solidFill>
                <a:latin typeface="BIZ UDゴシック" panose="020B0400000000000000" pitchFamily="49" charset="-128"/>
                <a:ea typeface="BIZ UDゴシック" panose="020B0400000000000000" pitchFamily="49" charset="-128"/>
              </a:rPr>
              <a:t>※</a:t>
            </a:r>
            <a:r>
              <a:rPr kumimoji="1" lang="ja-JP" altLang="en-US" sz="1050" dirty="0">
                <a:solidFill>
                  <a:schemeClr val="tx1"/>
                </a:solidFill>
                <a:latin typeface="BIZ UDゴシック" panose="020B0400000000000000" pitchFamily="49" charset="-128"/>
                <a:ea typeface="BIZ UDゴシック" panose="020B0400000000000000" pitchFamily="49" charset="-128"/>
              </a:rPr>
              <a:t>行が足りない場合は、別紙に記載してください。</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8" name="テキスト ボックス 17">
            <a:extLst>
              <a:ext uri="{FF2B5EF4-FFF2-40B4-BE49-F238E27FC236}">
                <a16:creationId xmlns:a16="http://schemas.microsoft.com/office/drawing/2014/main" id="{3AB062D2-463D-C27C-7B36-75BE8209A261}"/>
              </a:ext>
            </a:extLst>
          </p:cNvPr>
          <p:cNvSpPr txBox="1"/>
          <p:nvPr/>
        </p:nvSpPr>
        <p:spPr>
          <a:xfrm>
            <a:off x="299926" y="1860845"/>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２．応募事業者</a:t>
            </a:r>
          </a:p>
        </p:txBody>
      </p:sp>
      <p:sp>
        <p:nvSpPr>
          <p:cNvPr id="23" name="正方形/長方形 22">
            <a:extLst>
              <a:ext uri="{FF2B5EF4-FFF2-40B4-BE49-F238E27FC236}">
                <a16:creationId xmlns:a16="http://schemas.microsoft.com/office/drawing/2014/main" id="{A3BD4423-60C1-1A78-FE49-CB78808E692A}"/>
              </a:ext>
            </a:extLst>
          </p:cNvPr>
          <p:cNvSpPr/>
          <p:nvPr/>
        </p:nvSpPr>
        <p:spPr>
          <a:xfrm>
            <a:off x="547860" y="2380945"/>
            <a:ext cx="44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●●●●株式会社</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5" name="正方形/長方形 4">
            <a:extLst>
              <a:ext uri="{FF2B5EF4-FFF2-40B4-BE49-F238E27FC236}">
                <a16:creationId xmlns:a16="http://schemas.microsoft.com/office/drawing/2014/main" id="{68C5345E-1FFD-E990-FD2C-B81FECD53F64}"/>
              </a:ext>
            </a:extLst>
          </p:cNvPr>
          <p:cNvSpPr/>
          <p:nvPr/>
        </p:nvSpPr>
        <p:spPr>
          <a:xfrm>
            <a:off x="547860" y="2873944"/>
            <a:ext cx="4464000" cy="360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東京都●●区●●町●番●号　●●●ビル</a:t>
            </a:r>
            <a:r>
              <a:rPr kumimoji="1" lang="en-US" altLang="ja-JP" sz="1050" dirty="0">
                <a:solidFill>
                  <a:schemeClr val="tx1"/>
                </a:solidFill>
                <a:latin typeface="BIZ UDゴシック" panose="020B0400000000000000" pitchFamily="49" charset="-128"/>
                <a:ea typeface="BIZ UDゴシック" panose="020B0400000000000000" pitchFamily="49" charset="-128"/>
              </a:rPr>
              <a:t>5</a:t>
            </a:r>
            <a:r>
              <a:rPr kumimoji="1" lang="ja-JP" altLang="en-US" sz="1050" dirty="0">
                <a:solidFill>
                  <a:schemeClr val="tx1"/>
                </a:solidFill>
                <a:latin typeface="BIZ UDゴシック" panose="020B0400000000000000" pitchFamily="49" charset="-128"/>
                <a:ea typeface="BIZ UDゴシック" panose="020B0400000000000000" pitchFamily="49" charset="-128"/>
              </a:rPr>
              <a:t>階</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D0135953-C655-F865-D6C5-698C4B971E1F}"/>
              </a:ext>
            </a:extLst>
          </p:cNvPr>
          <p:cNvSpPr/>
          <p:nvPr/>
        </p:nvSpPr>
        <p:spPr>
          <a:xfrm>
            <a:off x="547861" y="3498243"/>
            <a:ext cx="468000" cy="216000"/>
          </a:xfrm>
          <a:prstGeom prst="rect">
            <a:avLst/>
          </a:prstGeom>
          <a:solidFill>
            <a:schemeClr val="accent4">
              <a:lumMod val="20000"/>
              <a:lumOff val="80000"/>
            </a:schemeClr>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latin typeface="BIZ UDゴシック" panose="020B0400000000000000" pitchFamily="49" charset="-128"/>
                <a:ea typeface="BIZ UDゴシック" panose="020B0400000000000000" pitchFamily="49" charset="-128"/>
              </a:rPr>
              <a:t>職名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B6FF4827-9219-45D1-F9A1-CB37AA95B0BF}"/>
              </a:ext>
            </a:extLst>
          </p:cNvPr>
          <p:cNvSpPr/>
          <p:nvPr/>
        </p:nvSpPr>
        <p:spPr>
          <a:xfrm>
            <a:off x="1015861" y="3498243"/>
            <a:ext cx="17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代表取締役</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8C7BAA3E-04C3-7D67-CCE4-C6BC599C7814}"/>
              </a:ext>
            </a:extLst>
          </p:cNvPr>
          <p:cNvSpPr/>
          <p:nvPr/>
        </p:nvSpPr>
        <p:spPr>
          <a:xfrm>
            <a:off x="2779861" y="3498243"/>
            <a:ext cx="468000" cy="216000"/>
          </a:xfrm>
          <a:prstGeom prst="rect">
            <a:avLst/>
          </a:prstGeom>
          <a:solidFill>
            <a:schemeClr val="accent4">
              <a:lumMod val="20000"/>
              <a:lumOff val="80000"/>
            </a:schemeClr>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latin typeface="BIZ UDゴシック" panose="020B0400000000000000" pitchFamily="49" charset="-128"/>
                <a:ea typeface="BIZ UDゴシック" panose="020B0400000000000000" pitchFamily="49" charset="-128"/>
              </a:rPr>
              <a:t>氏名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1" name="正方形/長方形 10">
            <a:extLst>
              <a:ext uri="{FF2B5EF4-FFF2-40B4-BE49-F238E27FC236}">
                <a16:creationId xmlns:a16="http://schemas.microsoft.com/office/drawing/2014/main" id="{4F94D7B8-36E4-02B8-A616-E7D31B89B589}"/>
              </a:ext>
            </a:extLst>
          </p:cNvPr>
          <p:cNvSpPr/>
          <p:nvPr/>
        </p:nvSpPr>
        <p:spPr>
          <a:xfrm>
            <a:off x="3247861" y="3498243"/>
            <a:ext cx="17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愛知　太郎</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D727F352-3ED6-2AE5-3344-892C3FE500D3}"/>
              </a:ext>
            </a:extLst>
          </p:cNvPr>
          <p:cNvSpPr/>
          <p:nvPr/>
        </p:nvSpPr>
        <p:spPr>
          <a:xfrm>
            <a:off x="5523958" y="1140998"/>
            <a:ext cx="4860000" cy="388820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50" dirty="0">
                <a:solidFill>
                  <a:schemeClr val="tx1"/>
                </a:solidFill>
                <a:latin typeface="BIZ UDゴシック" panose="020B0400000000000000" pitchFamily="49" charset="-128"/>
                <a:ea typeface="BIZ UDゴシック" panose="020B0400000000000000" pitchFamily="49" charset="-128"/>
              </a:rPr>
              <a:t>「２．応募事業者」のうち、本事業における「スタートアップ」の定義に当てはまる事業者</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r>
              <a:rPr lang="ja-JP" altLang="ja-JP" sz="1000" dirty="0">
                <a:solidFill>
                  <a:schemeClr val="tx1"/>
                </a:solidFill>
                <a:latin typeface="BIZ UDゴシック" panose="020B0400000000000000" pitchFamily="49" charset="-128"/>
                <a:ea typeface="BIZ UDゴシック" panose="020B0400000000000000" pitchFamily="49" charset="-128"/>
              </a:rPr>
              <a:t>【本事業におけるスタートアップの定義】</a:t>
            </a:r>
          </a:p>
          <a:p>
            <a:pPr algn="just"/>
            <a:r>
              <a:rPr lang="ja-JP" altLang="en-US" sz="1000" dirty="0">
                <a:solidFill>
                  <a:schemeClr val="tx1"/>
                </a:solidFill>
                <a:latin typeface="BIZ UDゴシック" panose="020B0400000000000000" pitchFamily="49" charset="-128"/>
                <a:ea typeface="BIZ UDゴシック" panose="020B0400000000000000" pitchFamily="49" charset="-128"/>
              </a:rPr>
              <a:t>　</a:t>
            </a:r>
            <a:r>
              <a:rPr lang="ja-JP" altLang="ja-JP" sz="1000" dirty="0">
                <a:solidFill>
                  <a:schemeClr val="tx1"/>
                </a:solidFill>
                <a:latin typeface="BIZ UDゴシック" panose="020B0400000000000000" pitchFamily="49" charset="-128"/>
                <a:ea typeface="BIZ UDゴシック" panose="020B0400000000000000" pitchFamily="49" charset="-128"/>
              </a:rPr>
              <a:t>以下をすべて満たす</a:t>
            </a:r>
            <a:r>
              <a:rPr lang="ja-JP" altLang="ja-JP" sz="1000" u="sng" dirty="0">
                <a:solidFill>
                  <a:schemeClr val="tx1"/>
                </a:solidFill>
                <a:latin typeface="BIZ UDゴシック" panose="020B0400000000000000" pitchFamily="49" charset="-128"/>
                <a:ea typeface="BIZ UDゴシック" panose="020B0400000000000000" pitchFamily="49" charset="-128"/>
              </a:rPr>
              <a:t>法人</a:t>
            </a:r>
            <a:r>
              <a:rPr lang="ja-JP" altLang="ja-JP" sz="1000" dirty="0">
                <a:solidFill>
                  <a:schemeClr val="tx1"/>
                </a:solidFill>
                <a:latin typeface="BIZ UDゴシック" panose="020B0400000000000000" pitchFamily="49" charset="-128"/>
                <a:ea typeface="BIZ UDゴシック" panose="020B0400000000000000" pitchFamily="49" charset="-128"/>
              </a:rPr>
              <a:t>とする。</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日本国内に本店又は主たる事業所を有していること</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設立後概ね</a:t>
            </a:r>
            <a:r>
              <a:rPr lang="en-US" altLang="ja-JP" sz="1000" dirty="0">
                <a:solidFill>
                  <a:schemeClr val="tx1"/>
                </a:solidFill>
                <a:latin typeface="BIZ UDゴシック" panose="020B0400000000000000" pitchFamily="49" charset="-128"/>
                <a:ea typeface="BIZ UDゴシック" panose="020B0400000000000000" pitchFamily="49" charset="-128"/>
              </a:rPr>
              <a:t>10</a:t>
            </a:r>
            <a:r>
              <a:rPr lang="ja-JP" altLang="ja-JP" sz="1000" dirty="0">
                <a:solidFill>
                  <a:schemeClr val="tx1"/>
                </a:solidFill>
                <a:latin typeface="BIZ UDゴシック" panose="020B0400000000000000" pitchFamily="49" charset="-128"/>
                <a:ea typeface="BIZ UDゴシック" panose="020B0400000000000000" pitchFamily="49" charset="-128"/>
              </a:rPr>
              <a:t>年以内であること</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革新的技術・ビジネスモデルにより成長を目指していること</a:t>
            </a:r>
          </a:p>
          <a:p>
            <a:pPr algn="just"/>
            <a:r>
              <a:rPr lang="ja-JP" altLang="en-US" sz="1000" dirty="0">
                <a:solidFill>
                  <a:schemeClr val="tx1"/>
                </a:solidFill>
                <a:latin typeface="BIZ UDゴシック" panose="020B0400000000000000" pitchFamily="49" charset="-128"/>
                <a:ea typeface="BIZ UDゴシック" panose="020B0400000000000000" pitchFamily="49" charset="-128"/>
              </a:rPr>
              <a:t>　</a:t>
            </a:r>
            <a:r>
              <a:rPr lang="ja-JP" altLang="ja-JP" sz="1000" dirty="0">
                <a:solidFill>
                  <a:schemeClr val="tx1"/>
                </a:solidFill>
                <a:latin typeface="BIZ UDゴシック" panose="020B0400000000000000" pitchFamily="49" charset="-128"/>
                <a:ea typeface="BIZ UDゴシック" panose="020B0400000000000000" pitchFamily="49" charset="-128"/>
              </a:rPr>
              <a:t>ただし、次の各項いずれかに該当する事業者は、スタートアップに該当しないものとする。</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大企業（中小企業基本法第２条第１項に規定する中小企業者以外）が、議決権の過半数を保有する法人 </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特定の親会社又は支配法人の事業の一部門として設立された法人で、独立した事業判断を行っていないもの </a:t>
            </a:r>
          </a:p>
          <a:p>
            <a:pPr marL="17145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主たる事業目的が、地域内での既存商慣行の継続や安定的運営にとどまるもの</a:t>
            </a:r>
            <a:endParaRPr kumimoji="1" lang="ja-JP" altLang="en-US" sz="1000" dirty="0">
              <a:solidFill>
                <a:schemeClr val="tx1"/>
              </a:solidFill>
              <a:latin typeface="BIZ UDゴシック" panose="020B0400000000000000" pitchFamily="49" charset="-128"/>
              <a:ea typeface="BIZ UDゴシック" panose="020B0400000000000000" pitchFamily="49" charset="-128"/>
            </a:endParaRPr>
          </a:p>
        </p:txBody>
      </p:sp>
      <p:sp>
        <p:nvSpPr>
          <p:cNvPr id="20" name="テキスト ボックス 19">
            <a:extLst>
              <a:ext uri="{FF2B5EF4-FFF2-40B4-BE49-F238E27FC236}">
                <a16:creationId xmlns:a16="http://schemas.microsoft.com/office/drawing/2014/main" id="{0757CD4E-A15F-90F6-36CC-D7F44269AF2A}"/>
              </a:ext>
            </a:extLst>
          </p:cNvPr>
          <p:cNvSpPr txBox="1"/>
          <p:nvPr/>
        </p:nvSpPr>
        <p:spPr>
          <a:xfrm>
            <a:off x="5523958"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３．スタートアップ要件確認</a:t>
            </a:r>
          </a:p>
        </p:txBody>
      </p:sp>
      <p:graphicFrame>
        <p:nvGraphicFramePr>
          <p:cNvPr id="27" name="表 26">
            <a:extLst>
              <a:ext uri="{FF2B5EF4-FFF2-40B4-BE49-F238E27FC236}">
                <a16:creationId xmlns:a16="http://schemas.microsoft.com/office/drawing/2014/main" id="{C7A1C865-FB60-ADB7-11A5-4F10BB245697}"/>
              </a:ext>
            </a:extLst>
          </p:cNvPr>
          <p:cNvGraphicFramePr>
            <a:graphicFrameLocks noGrp="1"/>
          </p:cNvGraphicFramePr>
          <p:nvPr>
            <p:extLst>
              <p:ext uri="{D42A27DB-BD31-4B8C-83A1-F6EECF244321}">
                <p14:modId xmlns:p14="http://schemas.microsoft.com/office/powerpoint/2010/main" val="746370579"/>
              </p:ext>
            </p:extLst>
          </p:nvPr>
        </p:nvGraphicFramePr>
        <p:xfrm>
          <a:off x="5769608" y="1572564"/>
          <a:ext cx="4460242" cy="1508760"/>
        </p:xfrm>
        <a:graphic>
          <a:graphicData uri="http://schemas.openxmlformats.org/drawingml/2006/table">
            <a:tbl>
              <a:tblPr firstRow="1" bandRow="1">
                <a:tableStyleId>{5940675A-B579-460E-94D1-54222C63F5DA}</a:tableStyleId>
              </a:tblPr>
              <a:tblGrid>
                <a:gridCol w="2230121">
                  <a:extLst>
                    <a:ext uri="{9D8B030D-6E8A-4147-A177-3AD203B41FA5}">
                      <a16:colId xmlns:a16="http://schemas.microsoft.com/office/drawing/2014/main" val="3224021976"/>
                    </a:ext>
                  </a:extLst>
                </a:gridCol>
                <a:gridCol w="2230121">
                  <a:extLst>
                    <a:ext uri="{9D8B030D-6E8A-4147-A177-3AD203B41FA5}">
                      <a16:colId xmlns:a16="http://schemas.microsoft.com/office/drawing/2014/main" val="903642413"/>
                    </a:ext>
                  </a:extLst>
                </a:gridCol>
              </a:tblGrid>
              <a:tr h="0">
                <a:tc gridSpan="2">
                  <a:txBody>
                    <a:bodyPr/>
                    <a:lstStyle/>
                    <a:p>
                      <a:pPr algn="ctr"/>
                      <a:r>
                        <a:rPr kumimoji="1" lang="ja-JP" altLang="en-US" sz="1050" dirty="0">
                          <a:latin typeface="BIZ UDゴシック" panose="020B0400000000000000" pitchFamily="49" charset="-128"/>
                          <a:ea typeface="BIZ UDゴシック" panose="020B0400000000000000" pitchFamily="49" charset="-128"/>
                        </a:rPr>
                        <a:t>本事業における「スタートアップ」の定義に当てはまる事業者の名称</a:t>
                      </a:r>
                    </a:p>
                  </a:txBody>
                  <a:tcPr>
                    <a:solidFill>
                      <a:schemeClr val="accent4">
                        <a:lumMod val="20000"/>
                        <a:lumOff val="80000"/>
                      </a:schemeClr>
                    </a:solidFill>
                  </a:tcPr>
                </a:tc>
                <a:tc hMerge="1">
                  <a:txBody>
                    <a:bodyPr/>
                    <a:lstStyle/>
                    <a:p>
                      <a:endParaRPr kumimoji="1" lang="ja-JP" altLang="en-US"/>
                    </a:p>
                  </a:txBody>
                  <a:tcPr/>
                </a:tc>
                <a:extLst>
                  <a:ext uri="{0D108BD9-81ED-4DB2-BD59-A6C34878D82A}">
                    <a16:rowId xmlns:a16="http://schemas.microsoft.com/office/drawing/2014/main" val="4044744167"/>
                  </a:ext>
                </a:extLst>
              </a:tr>
              <a:tr h="0">
                <a:tc>
                  <a:txBody>
                    <a:bodyPr/>
                    <a:lstStyle/>
                    <a:p>
                      <a:r>
                        <a:rPr kumimoji="1" lang="ja-JP" altLang="en-US" sz="1050" dirty="0">
                          <a:latin typeface="BIZ UDゴシック" panose="020B0400000000000000" pitchFamily="49" charset="-128"/>
                          <a:ea typeface="BIZ UDゴシック" panose="020B0400000000000000" pitchFamily="49" charset="-128"/>
                        </a:rPr>
                        <a:t>■■■■株式会社</a:t>
                      </a:r>
                    </a:p>
                  </a:txBody>
                  <a:tcPr/>
                </a:tc>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kumimoji="1" lang="ja-JP" altLang="en-US" sz="1050" dirty="0">
                          <a:latin typeface="BIZ UDゴシック" panose="020B0400000000000000" pitchFamily="49" charset="-128"/>
                          <a:ea typeface="BIZ UDゴシック" panose="020B0400000000000000" pitchFamily="49" charset="-128"/>
                        </a:rPr>
                        <a:t>◎◎◎◎株式会社</a:t>
                      </a:r>
                    </a:p>
                  </a:txBody>
                  <a:tcPr/>
                </a:tc>
                <a:extLst>
                  <a:ext uri="{0D108BD9-81ED-4DB2-BD59-A6C34878D82A}">
                    <a16:rowId xmlns:a16="http://schemas.microsoft.com/office/drawing/2014/main" val="3783818708"/>
                  </a:ext>
                </a:extLst>
              </a:tr>
              <a:tr h="0">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998880013"/>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203428301"/>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42143580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264480855"/>
                  </a:ext>
                </a:extLst>
              </a:tr>
            </a:tbl>
          </a:graphicData>
        </a:graphic>
      </p:graphicFrame>
      <p:sp>
        <p:nvSpPr>
          <p:cNvPr id="28" name="正方形/長方形 27">
            <a:extLst>
              <a:ext uri="{FF2B5EF4-FFF2-40B4-BE49-F238E27FC236}">
                <a16:creationId xmlns:a16="http://schemas.microsoft.com/office/drawing/2014/main" id="{0224E8BF-BA9C-06CE-DDC1-6BF8018D38A0}"/>
              </a:ext>
            </a:extLst>
          </p:cNvPr>
          <p:cNvSpPr/>
          <p:nvPr/>
        </p:nvSpPr>
        <p:spPr>
          <a:xfrm>
            <a:off x="5523958" y="5435869"/>
            <a:ext cx="4860000" cy="181833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50" dirty="0">
                <a:solidFill>
                  <a:schemeClr val="tx1"/>
                </a:solidFill>
                <a:latin typeface="BIZ UDゴシック" panose="020B0400000000000000" pitchFamily="49" charset="-128"/>
                <a:ea typeface="BIZ UDゴシック" panose="020B0400000000000000" pitchFamily="49" charset="-128"/>
              </a:rPr>
              <a:t>「２．応募事業者」に以下に該当する者が含まれていない場合は、</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spcAft>
                <a:spcPts val="600"/>
              </a:spcAft>
            </a:pPr>
            <a:r>
              <a:rPr kumimoji="1" lang="ja-JP" altLang="en-US" sz="1050" dirty="0">
                <a:solidFill>
                  <a:schemeClr val="tx1"/>
                </a:solidFill>
                <a:latin typeface="BIZ UDゴシック" panose="020B0400000000000000" pitchFamily="49" charset="-128"/>
                <a:ea typeface="BIZ UDゴシック" panose="020B0400000000000000" pitchFamily="49" charset="-128"/>
              </a:rPr>
              <a:t>□→■に変更してください。</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地方自治法施行令（昭和</a:t>
            </a:r>
            <a:r>
              <a:rPr kumimoji="1" lang="en-US" altLang="ja-JP" sz="1050" dirty="0">
                <a:solidFill>
                  <a:schemeClr val="tx1"/>
                </a:solidFill>
                <a:latin typeface="BIZ UDゴシック" panose="020B0400000000000000" pitchFamily="49" charset="-128"/>
                <a:ea typeface="BIZ UDゴシック" panose="020B0400000000000000" pitchFamily="49" charset="-128"/>
              </a:rPr>
              <a:t>22</a:t>
            </a:r>
            <a:r>
              <a:rPr kumimoji="1" lang="ja-JP" altLang="en-US" sz="1050" dirty="0">
                <a:solidFill>
                  <a:schemeClr val="tx1"/>
                </a:solidFill>
                <a:latin typeface="BIZ UDゴシック" panose="020B0400000000000000" pitchFamily="49" charset="-128"/>
                <a:ea typeface="BIZ UDゴシック" panose="020B0400000000000000" pitchFamily="49" charset="-128"/>
              </a:rPr>
              <a:t>年政令第</a:t>
            </a:r>
            <a:r>
              <a:rPr kumimoji="1" lang="en-US" altLang="ja-JP" sz="1050" dirty="0">
                <a:solidFill>
                  <a:schemeClr val="tx1"/>
                </a:solidFill>
                <a:latin typeface="BIZ UDゴシック" panose="020B0400000000000000" pitchFamily="49" charset="-128"/>
                <a:ea typeface="BIZ UDゴシック" panose="020B0400000000000000" pitchFamily="49" charset="-128"/>
              </a:rPr>
              <a:t>16</a:t>
            </a:r>
            <a:r>
              <a:rPr kumimoji="1" lang="ja-JP" altLang="en-US" sz="1050" dirty="0">
                <a:solidFill>
                  <a:schemeClr val="tx1"/>
                </a:solidFill>
                <a:latin typeface="BIZ UDゴシック" panose="020B0400000000000000" pitchFamily="49" charset="-128"/>
                <a:ea typeface="BIZ UDゴシック" panose="020B0400000000000000" pitchFamily="49" charset="-128"/>
              </a:rPr>
              <a:t>号）第</a:t>
            </a:r>
            <a:r>
              <a:rPr kumimoji="1" lang="en-US" altLang="ja-JP" sz="1050" dirty="0">
                <a:solidFill>
                  <a:schemeClr val="tx1"/>
                </a:solidFill>
                <a:latin typeface="BIZ UDゴシック" panose="020B0400000000000000" pitchFamily="49" charset="-128"/>
                <a:ea typeface="BIZ UDゴシック" panose="020B0400000000000000" pitchFamily="49" charset="-128"/>
              </a:rPr>
              <a:t>167</a:t>
            </a:r>
            <a:r>
              <a:rPr kumimoji="1" lang="ja-JP" altLang="en-US" sz="1050" dirty="0">
                <a:solidFill>
                  <a:schemeClr val="tx1"/>
                </a:solidFill>
                <a:latin typeface="BIZ UDゴシック" panose="020B0400000000000000" pitchFamily="49" charset="-128"/>
                <a:ea typeface="BIZ UDゴシック" panose="020B0400000000000000" pitchFamily="49" charset="-128"/>
              </a:rPr>
              <a:t>条の４の規定に該当する者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応募受付期限において、愛知県、半田市、西尾市、蒲郡市、常滑市のいずれかから指名停止を受けている者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「愛知県が行う事務及び事業からの暴力団排除に関する合意書」（平成</a:t>
            </a:r>
            <a:r>
              <a:rPr kumimoji="1" lang="en-US" altLang="ja-JP" sz="1050" dirty="0">
                <a:solidFill>
                  <a:schemeClr val="tx1"/>
                </a:solidFill>
                <a:latin typeface="BIZ UDゴシック" panose="020B0400000000000000" pitchFamily="49" charset="-128"/>
                <a:ea typeface="BIZ UDゴシック" panose="020B0400000000000000" pitchFamily="49" charset="-128"/>
              </a:rPr>
              <a:t>24</a:t>
            </a:r>
            <a:r>
              <a:rPr kumimoji="1" lang="ja-JP" altLang="en-US" sz="1050" dirty="0">
                <a:solidFill>
                  <a:schemeClr val="tx1"/>
                </a:solidFill>
                <a:latin typeface="BIZ UDゴシック" panose="020B0400000000000000" pitchFamily="49" charset="-128"/>
                <a:ea typeface="BIZ UDゴシック" panose="020B0400000000000000" pitchFamily="49" charset="-128"/>
              </a:rPr>
              <a:t>年６月</a:t>
            </a:r>
            <a:r>
              <a:rPr kumimoji="1" lang="en-US" altLang="ja-JP" sz="1050" dirty="0">
                <a:solidFill>
                  <a:schemeClr val="tx1"/>
                </a:solidFill>
                <a:latin typeface="BIZ UDゴシック" panose="020B0400000000000000" pitchFamily="49" charset="-128"/>
                <a:ea typeface="BIZ UDゴシック" panose="020B0400000000000000" pitchFamily="49" charset="-128"/>
              </a:rPr>
              <a:t>29</a:t>
            </a:r>
            <a:r>
              <a:rPr kumimoji="1" lang="ja-JP" altLang="en-US" sz="1050" dirty="0">
                <a:solidFill>
                  <a:schemeClr val="tx1"/>
                </a:solidFill>
                <a:latin typeface="BIZ UDゴシック" panose="020B0400000000000000" pitchFamily="49" charset="-128"/>
                <a:ea typeface="BIZ UDゴシック" panose="020B0400000000000000" pitchFamily="49" charset="-128"/>
              </a:rPr>
              <a:t>日付け愛知県知事等・愛知県警察本部長締結）に基づく排除措置を受けている者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宗教活動や政治活動を主たる目的とした団体</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国税及び地方税を滞納している者</a:t>
            </a:r>
          </a:p>
        </p:txBody>
      </p:sp>
      <p:sp>
        <p:nvSpPr>
          <p:cNvPr id="29" name="テキスト ボックス 28">
            <a:extLst>
              <a:ext uri="{FF2B5EF4-FFF2-40B4-BE49-F238E27FC236}">
                <a16:creationId xmlns:a16="http://schemas.microsoft.com/office/drawing/2014/main" id="{ED0B5CAB-E8DC-43A7-E1BC-B822F179107B}"/>
              </a:ext>
            </a:extLst>
          </p:cNvPr>
          <p:cNvSpPr txBox="1"/>
          <p:nvPr/>
        </p:nvSpPr>
        <p:spPr>
          <a:xfrm>
            <a:off x="5523958" y="516471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４．応募要件確認</a:t>
            </a:r>
          </a:p>
        </p:txBody>
      </p:sp>
      <p:sp>
        <p:nvSpPr>
          <p:cNvPr id="30" name="テキスト ボックス 29">
            <a:extLst>
              <a:ext uri="{FF2B5EF4-FFF2-40B4-BE49-F238E27FC236}">
                <a16:creationId xmlns:a16="http://schemas.microsoft.com/office/drawing/2014/main" id="{56EF695F-5208-DA76-064F-D1ABC5B596C5}"/>
              </a:ext>
            </a:extLst>
          </p:cNvPr>
          <p:cNvSpPr txBox="1"/>
          <p:nvPr/>
        </p:nvSpPr>
        <p:spPr>
          <a:xfrm>
            <a:off x="9865648" y="5488330"/>
            <a:ext cx="364202" cy="307777"/>
          </a:xfrm>
          <a:prstGeom prst="rect">
            <a:avLst/>
          </a:prstGeom>
          <a:noFill/>
        </p:spPr>
        <p:txBody>
          <a:bodyPr wrap="none" rtlCol="0" anchor="ctr">
            <a:spAutoFit/>
          </a:bodyPr>
          <a:lstStyle/>
          <a:p>
            <a:pPr algn="ctr"/>
            <a:r>
              <a:rPr kumimoji="1" lang="ja-JP" altLang="en-US" sz="1400" dirty="0">
                <a:latin typeface="BIZ UDゴシック" panose="020B0400000000000000" pitchFamily="49" charset="-128"/>
                <a:ea typeface="BIZ UDゴシック" panose="020B0400000000000000" pitchFamily="49" charset="-128"/>
              </a:rPr>
              <a:t>■</a:t>
            </a:r>
          </a:p>
        </p:txBody>
      </p:sp>
      <p:graphicFrame>
        <p:nvGraphicFramePr>
          <p:cNvPr id="25" name="表 24">
            <a:extLst>
              <a:ext uri="{FF2B5EF4-FFF2-40B4-BE49-F238E27FC236}">
                <a16:creationId xmlns:a16="http://schemas.microsoft.com/office/drawing/2014/main" id="{4327ADF9-462F-5FC3-DBEC-01C9C28F0FAC}"/>
              </a:ext>
            </a:extLst>
          </p:cNvPr>
          <p:cNvGraphicFramePr>
            <a:graphicFrameLocks noGrp="1"/>
          </p:cNvGraphicFramePr>
          <p:nvPr>
            <p:extLst>
              <p:ext uri="{D42A27DB-BD31-4B8C-83A1-F6EECF244321}">
                <p14:modId xmlns:p14="http://schemas.microsoft.com/office/powerpoint/2010/main" val="3386598066"/>
              </p:ext>
            </p:extLst>
          </p:nvPr>
        </p:nvGraphicFramePr>
        <p:xfrm>
          <a:off x="526638" y="4135242"/>
          <a:ext cx="4464000" cy="2766060"/>
        </p:xfrm>
        <a:graphic>
          <a:graphicData uri="http://schemas.openxmlformats.org/drawingml/2006/table">
            <a:tbl>
              <a:tblPr firstRow="1" bandRow="1">
                <a:tableStyleId>{5940675A-B579-460E-94D1-54222C63F5DA}</a:tableStyleId>
              </a:tblPr>
              <a:tblGrid>
                <a:gridCol w="2511530">
                  <a:extLst>
                    <a:ext uri="{9D8B030D-6E8A-4147-A177-3AD203B41FA5}">
                      <a16:colId xmlns:a16="http://schemas.microsoft.com/office/drawing/2014/main" val="3224021976"/>
                    </a:ext>
                  </a:extLst>
                </a:gridCol>
                <a:gridCol w="1952470">
                  <a:extLst>
                    <a:ext uri="{9D8B030D-6E8A-4147-A177-3AD203B41FA5}">
                      <a16:colId xmlns:a16="http://schemas.microsoft.com/office/drawing/2014/main" val="2624354793"/>
                    </a:ext>
                  </a:extLst>
                </a:gridCol>
              </a:tblGrid>
              <a:tr h="0">
                <a:tc>
                  <a:txBody>
                    <a:bodyPr/>
                    <a:lstStyle/>
                    <a:p>
                      <a:pPr algn="ctr"/>
                      <a:r>
                        <a:rPr kumimoji="1" lang="ja-JP" altLang="en-US" sz="1050" dirty="0">
                          <a:latin typeface="BIZ UDゴシック" panose="020B0400000000000000" pitchFamily="49" charset="-128"/>
                          <a:ea typeface="BIZ UDゴシック" panose="020B0400000000000000" pitchFamily="49" charset="-128"/>
                        </a:rPr>
                        <a:t>事業者の名称</a:t>
                      </a:r>
                    </a:p>
                  </a:txBody>
                  <a:tcPr>
                    <a:solidFill>
                      <a:schemeClr val="accent4">
                        <a:lumMod val="20000"/>
                        <a:lumOff val="80000"/>
                      </a:schemeClr>
                    </a:solidFill>
                  </a:tcPr>
                </a:tc>
                <a:tc>
                  <a:txBody>
                    <a:bodyPr/>
                    <a:lstStyle/>
                    <a:p>
                      <a:pPr algn="ctr"/>
                      <a:r>
                        <a:rPr kumimoji="1" lang="ja-JP" altLang="en-US" sz="1050" dirty="0">
                          <a:latin typeface="BIZ UDゴシック" panose="020B0400000000000000" pitchFamily="49" charset="-128"/>
                          <a:ea typeface="BIZ UDゴシック" panose="020B0400000000000000" pitchFamily="49" charset="-128"/>
                        </a:rPr>
                        <a:t>所在地（都道府県・市町村）</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r>
                        <a:rPr kumimoji="1" lang="ja-JP" altLang="en-US" sz="1050" dirty="0">
                          <a:latin typeface="BIZ UDゴシック" panose="020B0400000000000000" pitchFamily="49" charset="-128"/>
                          <a:ea typeface="BIZ UDゴシック" panose="020B0400000000000000" pitchFamily="49" charset="-128"/>
                        </a:rPr>
                        <a:t>■■■■株式会社</a:t>
                      </a:r>
                    </a:p>
                  </a:txBody>
                  <a:tcPr/>
                </a:tc>
                <a:tc>
                  <a:txBody>
                    <a:bodyPr/>
                    <a:lstStyle/>
                    <a:p>
                      <a:pPr algn="ctr"/>
                      <a:r>
                        <a:rPr kumimoji="1" lang="ja-JP" altLang="en-US" sz="1050" dirty="0">
                          <a:latin typeface="BIZ UDゴシック" panose="020B0400000000000000" pitchFamily="49" charset="-128"/>
                          <a:ea typeface="BIZ UDゴシック" panose="020B0400000000000000" pitchFamily="49" charset="-128"/>
                        </a:rPr>
                        <a:t>愛知県名古屋市</a:t>
                      </a:r>
                    </a:p>
                  </a:txBody>
                  <a:tcPr/>
                </a:tc>
                <a:extLst>
                  <a:ext uri="{0D108BD9-81ED-4DB2-BD59-A6C34878D82A}">
                    <a16:rowId xmlns:a16="http://schemas.microsoft.com/office/drawing/2014/main" val="3783818708"/>
                  </a:ext>
                </a:extLst>
              </a:tr>
              <a:tr h="0">
                <a:tc>
                  <a:txBody>
                    <a:bodyPr/>
                    <a:lstStyle/>
                    <a:p>
                      <a:pPr marL="0" marR="0" lvl="0" indent="0" algn="l" defTabSz="1007943" rtl="0" eaLnBrk="1" fontAlgn="auto" latinLnBrk="0" hangingPunct="1">
                        <a:lnSpc>
                          <a:spcPct val="100000"/>
                        </a:lnSpc>
                        <a:spcBef>
                          <a:spcPts val="0"/>
                        </a:spcBef>
                        <a:spcAft>
                          <a:spcPts val="0"/>
                        </a:spcAft>
                        <a:buClrTx/>
                        <a:buSzTx/>
                        <a:buFontTx/>
                        <a:buNone/>
                        <a:tabLst/>
                        <a:defRPr/>
                      </a:pPr>
                      <a:r>
                        <a:rPr kumimoji="1" lang="ja-JP" altLang="en-US" sz="1050" dirty="0">
                          <a:latin typeface="BIZ UDゴシック" panose="020B0400000000000000" pitchFamily="49" charset="-128"/>
                          <a:ea typeface="BIZ UDゴシック" panose="020B0400000000000000" pitchFamily="49" charset="-128"/>
                        </a:rPr>
                        <a:t>□□□□株式会社</a:t>
                      </a:r>
                    </a:p>
                  </a:txBody>
                  <a:tcPr/>
                </a:tc>
                <a:tc>
                  <a:txBody>
                    <a:bodyPr/>
                    <a:lstStyle/>
                    <a:p>
                      <a:pPr algn="ctr"/>
                      <a:r>
                        <a:rPr kumimoji="1" lang="ja-JP" altLang="en-US" sz="1050" dirty="0">
                          <a:latin typeface="BIZ UDゴシック" panose="020B0400000000000000" pitchFamily="49" charset="-128"/>
                          <a:ea typeface="BIZ UDゴシック" panose="020B0400000000000000" pitchFamily="49" charset="-128"/>
                        </a:rPr>
                        <a:t>東京都港区</a:t>
                      </a:r>
                    </a:p>
                  </a:txBody>
                  <a:tcPr/>
                </a:tc>
                <a:extLst>
                  <a:ext uri="{0D108BD9-81ED-4DB2-BD59-A6C34878D82A}">
                    <a16:rowId xmlns:a16="http://schemas.microsoft.com/office/drawing/2014/main" val="3998880013"/>
                  </a:ext>
                </a:extLst>
              </a:tr>
              <a:tr h="0">
                <a:tc>
                  <a:txBody>
                    <a:bodyPr/>
                    <a:lstStyle/>
                    <a:p>
                      <a:r>
                        <a:rPr kumimoji="1" lang="ja-JP" altLang="en-US" sz="1050" dirty="0">
                          <a:latin typeface="BIZ UDゴシック" panose="020B0400000000000000" pitchFamily="49" charset="-128"/>
                          <a:ea typeface="BIZ UDゴシック" panose="020B0400000000000000" pitchFamily="49" charset="-128"/>
                        </a:rPr>
                        <a:t>◎◎◎◎株式会社</a:t>
                      </a:r>
                    </a:p>
                  </a:txBody>
                  <a:tcPr/>
                </a:tc>
                <a:tc>
                  <a:txBody>
                    <a:bodyPr/>
                    <a:lstStyle/>
                    <a:p>
                      <a:pPr algn="ctr"/>
                      <a:r>
                        <a:rPr kumimoji="1" lang="ja-JP" altLang="en-US" sz="1050" dirty="0">
                          <a:latin typeface="BIZ UDゴシック" panose="020B0400000000000000" pitchFamily="49" charset="-128"/>
                          <a:ea typeface="BIZ UDゴシック" panose="020B0400000000000000" pitchFamily="49" charset="-128"/>
                        </a:rPr>
                        <a:t>愛知県豊橋市</a:t>
                      </a:r>
                    </a:p>
                  </a:txBody>
                  <a:tcPr/>
                </a:tc>
                <a:extLst>
                  <a:ext uri="{0D108BD9-81ED-4DB2-BD59-A6C34878D82A}">
                    <a16:rowId xmlns:a16="http://schemas.microsoft.com/office/drawing/2014/main" val="4203428301"/>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42143580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264480855"/>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149687135"/>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117677170"/>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2758762574"/>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30085686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2378191016"/>
                  </a:ext>
                </a:extLst>
              </a:tr>
            </a:tbl>
          </a:graphicData>
        </a:graphic>
      </p:graphicFrame>
    </p:spTree>
    <p:extLst>
      <p:ext uri="{BB962C8B-B14F-4D97-AF65-F5344CB8AC3E}">
        <p14:creationId xmlns:p14="http://schemas.microsoft.com/office/powerpoint/2010/main" val="1072197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948BE-1F9D-0663-B4F3-F5F26138AA2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535611A-70E5-860A-94F0-7FF42416FC46}"/>
              </a:ext>
            </a:extLst>
          </p:cNvPr>
          <p:cNvSpPr txBox="1"/>
          <p:nvPr/>
        </p:nvSpPr>
        <p:spPr>
          <a:xfrm>
            <a:off x="0" y="0"/>
            <a:ext cx="10691813" cy="720000"/>
          </a:xfrm>
          <a:prstGeom prst="rect">
            <a:avLst/>
          </a:prstGeom>
          <a:solidFill>
            <a:schemeClr val="accent4">
              <a:lumMod val="60000"/>
              <a:lumOff val="40000"/>
            </a:schemeClr>
          </a:solidFill>
        </p:spPr>
        <p:txBody>
          <a:bodyPr wrap="square" rtlCol="0" anchor="b">
            <a:noAutofit/>
          </a:bodyPr>
          <a:lstStyle/>
          <a:p>
            <a:r>
              <a:rPr kumimoji="1" lang="ja-JP" altLang="en-US" b="1" dirty="0">
                <a:solidFill>
                  <a:schemeClr val="bg1"/>
                </a:solidFill>
                <a:latin typeface="BIZ UDゴシック" panose="020B0400000000000000" pitchFamily="49" charset="-128"/>
                <a:ea typeface="BIZ UDゴシック" panose="020B0400000000000000" pitchFamily="49" charset="-128"/>
              </a:rPr>
              <a:t>　令和８年度 外国人旅行者周遊促進モデル実証事業　提案概要書</a:t>
            </a:r>
          </a:p>
        </p:txBody>
      </p:sp>
      <p:sp>
        <p:nvSpPr>
          <p:cNvPr id="3" name="テキスト ボックス 2">
            <a:extLst>
              <a:ext uri="{FF2B5EF4-FFF2-40B4-BE49-F238E27FC236}">
                <a16:creationId xmlns:a16="http://schemas.microsoft.com/office/drawing/2014/main" id="{D0DD430D-E7E7-11E9-113B-92FF5E53D7C5}"/>
              </a:ext>
            </a:extLst>
          </p:cNvPr>
          <p:cNvSpPr txBox="1"/>
          <p:nvPr/>
        </p:nvSpPr>
        <p:spPr>
          <a:xfrm>
            <a:off x="9442045" y="116111"/>
            <a:ext cx="1108841" cy="307777"/>
          </a:xfrm>
          <a:prstGeom prst="rect">
            <a:avLst/>
          </a:prstGeom>
          <a:noFill/>
        </p:spPr>
        <p:txBody>
          <a:bodyPr wrap="square" rtlCol="0">
            <a:spAutoFit/>
          </a:bodyPr>
          <a:lstStyle/>
          <a:p>
            <a:pPr algn="ct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r>
              <a:rPr kumimoji="1" lang="ja-JP" altLang="en-US" sz="1400" b="1" dirty="0">
                <a:solidFill>
                  <a:schemeClr val="bg1"/>
                </a:solidFill>
                <a:latin typeface="BIZ UDゴシック" panose="020B0400000000000000" pitchFamily="49" charset="-128"/>
                <a:ea typeface="BIZ UDゴシック" panose="020B0400000000000000" pitchFamily="49" charset="-128"/>
              </a:rPr>
              <a:t>様式２</a:t>
            </a: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endParaRPr kumimoji="1" lang="ja-JP" altLang="en-US" sz="1400" b="1" dirty="0">
              <a:solidFill>
                <a:schemeClr val="bg1"/>
              </a:solidFill>
              <a:latin typeface="BIZ UDゴシック" panose="020B0400000000000000" pitchFamily="49" charset="-128"/>
              <a:ea typeface="BIZ UDゴシック" panose="020B0400000000000000" pitchFamily="49" charset="-128"/>
            </a:endParaRPr>
          </a:p>
        </p:txBody>
      </p:sp>
      <p:sp>
        <p:nvSpPr>
          <p:cNvPr id="4" name="正方形/長方形 3">
            <a:extLst>
              <a:ext uri="{FF2B5EF4-FFF2-40B4-BE49-F238E27FC236}">
                <a16:creationId xmlns:a16="http://schemas.microsoft.com/office/drawing/2014/main" id="{D31E13F9-CC1B-2A27-46A1-C6A013B96C42}"/>
              </a:ext>
            </a:extLst>
          </p:cNvPr>
          <p:cNvSpPr/>
          <p:nvPr/>
        </p:nvSpPr>
        <p:spPr>
          <a:xfrm>
            <a:off x="299926" y="1160395"/>
            <a:ext cx="4860000" cy="216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初泊地への途中で立ち寄れるスポットを紹介する</a:t>
            </a:r>
            <a:r>
              <a:rPr kumimoji="1" lang="en-US" altLang="ja-JP" sz="1050" dirty="0">
                <a:solidFill>
                  <a:schemeClr val="tx1"/>
                </a:solidFill>
                <a:latin typeface="BIZ UDゴシック" panose="020B0400000000000000" pitchFamily="49" charset="-128"/>
                <a:ea typeface="BIZ UDゴシック" panose="020B0400000000000000" pitchFamily="49" charset="-128"/>
              </a:rPr>
              <a:t>AI</a:t>
            </a:r>
            <a:r>
              <a:rPr kumimoji="1" lang="ja-JP" altLang="en-US" sz="1050" dirty="0">
                <a:solidFill>
                  <a:schemeClr val="tx1"/>
                </a:solidFill>
                <a:latin typeface="BIZ UDゴシック" panose="020B0400000000000000" pitchFamily="49" charset="-128"/>
                <a:ea typeface="BIZ UDゴシック" panose="020B0400000000000000" pitchFamily="49" charset="-128"/>
              </a:rPr>
              <a:t>コンシェルジュ事業</a:t>
            </a:r>
          </a:p>
        </p:txBody>
      </p:sp>
      <p:sp>
        <p:nvSpPr>
          <p:cNvPr id="9" name="テキスト ボックス 8">
            <a:extLst>
              <a:ext uri="{FF2B5EF4-FFF2-40B4-BE49-F238E27FC236}">
                <a16:creationId xmlns:a16="http://schemas.microsoft.com/office/drawing/2014/main" id="{4BC1357F-1943-FAC2-3627-BAA440841FE3}"/>
              </a:ext>
            </a:extLst>
          </p:cNvPr>
          <p:cNvSpPr txBox="1"/>
          <p:nvPr/>
        </p:nvSpPr>
        <p:spPr>
          <a:xfrm>
            <a:off x="299926"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１．事業名</a:t>
            </a:r>
          </a:p>
        </p:txBody>
      </p:sp>
      <p:sp>
        <p:nvSpPr>
          <p:cNvPr id="17" name="正方形/長方形 16">
            <a:extLst>
              <a:ext uri="{FF2B5EF4-FFF2-40B4-BE49-F238E27FC236}">
                <a16:creationId xmlns:a16="http://schemas.microsoft.com/office/drawing/2014/main" id="{0C65DD32-A362-139F-2046-B19D1E4F925F}"/>
              </a:ext>
            </a:extLst>
          </p:cNvPr>
          <p:cNvSpPr/>
          <p:nvPr/>
        </p:nvSpPr>
        <p:spPr>
          <a:xfrm>
            <a:off x="299926" y="1784945"/>
            <a:ext cx="4860000" cy="1380153"/>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8" name="テキスト ボックス 17">
            <a:extLst>
              <a:ext uri="{FF2B5EF4-FFF2-40B4-BE49-F238E27FC236}">
                <a16:creationId xmlns:a16="http://schemas.microsoft.com/office/drawing/2014/main" id="{A2F0FBFC-7C64-902D-7339-00A5FEB3D381}"/>
              </a:ext>
            </a:extLst>
          </p:cNvPr>
          <p:cNvSpPr txBox="1"/>
          <p:nvPr/>
        </p:nvSpPr>
        <p:spPr>
          <a:xfrm>
            <a:off x="299926" y="1507946"/>
            <a:ext cx="4860000" cy="277200"/>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２．対象とする課題</a:t>
            </a:r>
            <a:r>
              <a:rPr kumimoji="1" lang="ja-JP" altLang="en-US" sz="1050" b="1" dirty="0">
                <a:solidFill>
                  <a:schemeClr val="bg1"/>
                </a:solidFill>
                <a:latin typeface="BIZ UDゴシック" panose="020B0400000000000000" pitchFamily="49" charset="-128"/>
                <a:ea typeface="BIZ UDゴシック" panose="020B0400000000000000" pitchFamily="49" charset="-128"/>
              </a:rPr>
              <a:t>（該当するものに●を付してください。複数選択可）</a:t>
            </a:r>
            <a:endParaRPr kumimoji="1" lang="ja-JP" altLang="en-US" sz="1200" b="1" dirty="0">
              <a:solidFill>
                <a:schemeClr val="bg1"/>
              </a:solidFill>
              <a:latin typeface="BIZ UDゴシック" panose="020B0400000000000000" pitchFamily="49" charset="-128"/>
              <a:ea typeface="BIZ UDゴシック" panose="020B0400000000000000" pitchFamily="49" charset="-128"/>
            </a:endParaRPr>
          </a:p>
        </p:txBody>
      </p:sp>
      <p:graphicFrame>
        <p:nvGraphicFramePr>
          <p:cNvPr id="15" name="表 14">
            <a:extLst>
              <a:ext uri="{FF2B5EF4-FFF2-40B4-BE49-F238E27FC236}">
                <a16:creationId xmlns:a16="http://schemas.microsoft.com/office/drawing/2014/main" id="{9AE5CF32-2684-F2C6-9B32-ADC5A451CB48}"/>
              </a:ext>
            </a:extLst>
          </p:cNvPr>
          <p:cNvGraphicFramePr>
            <a:graphicFrameLocks noGrp="1"/>
          </p:cNvGraphicFramePr>
          <p:nvPr>
            <p:extLst>
              <p:ext uri="{D42A27DB-BD31-4B8C-83A1-F6EECF244321}">
                <p14:modId xmlns:p14="http://schemas.microsoft.com/office/powerpoint/2010/main" val="2272812330"/>
              </p:ext>
            </p:extLst>
          </p:nvPr>
        </p:nvGraphicFramePr>
        <p:xfrm>
          <a:off x="461963" y="1897647"/>
          <a:ext cx="4528675" cy="1143000"/>
        </p:xfrm>
        <a:graphic>
          <a:graphicData uri="http://schemas.openxmlformats.org/drawingml/2006/table">
            <a:tbl>
              <a:tblPr firstRow="1" bandRow="1">
                <a:tableStyleId>{5940675A-B579-460E-94D1-54222C63F5DA}</a:tableStyleId>
              </a:tblPr>
              <a:tblGrid>
                <a:gridCol w="471487">
                  <a:extLst>
                    <a:ext uri="{9D8B030D-6E8A-4147-A177-3AD203B41FA5}">
                      <a16:colId xmlns:a16="http://schemas.microsoft.com/office/drawing/2014/main" val="3224021976"/>
                    </a:ext>
                  </a:extLst>
                </a:gridCol>
                <a:gridCol w="4057188">
                  <a:extLst>
                    <a:ext uri="{9D8B030D-6E8A-4147-A177-3AD203B41FA5}">
                      <a16:colId xmlns:a16="http://schemas.microsoft.com/office/drawing/2014/main" val="2624354793"/>
                    </a:ext>
                  </a:extLst>
                </a:gridCol>
              </a:tblGrid>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選択</a:t>
                      </a:r>
                    </a:p>
                  </a:txBody>
                  <a:tcPr>
                    <a:solidFill>
                      <a:schemeClr val="accent4">
                        <a:lumMod val="20000"/>
                        <a:lumOff val="80000"/>
                      </a:schemeClr>
                    </a:solidFill>
                  </a:tcPr>
                </a:tc>
                <a:tc>
                  <a:txBody>
                    <a:bodyPr/>
                    <a:lstStyle/>
                    <a:p>
                      <a:pPr algn="ctr"/>
                      <a:r>
                        <a:rPr kumimoji="1" lang="ja-JP" altLang="en-US" sz="900" dirty="0">
                          <a:latin typeface="BIZ UDゴシック" panose="020B0400000000000000" pitchFamily="49" charset="-128"/>
                          <a:ea typeface="BIZ UDゴシック" panose="020B0400000000000000" pitchFamily="49" charset="-128"/>
                        </a:rPr>
                        <a:t>課題</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①予約不要</a:t>
                      </a:r>
                      <a:r>
                        <a:rPr kumimoji="1" lang="en-US" altLang="ja-JP" sz="900" dirty="0">
                          <a:latin typeface="BIZ UDゴシック" panose="020B0400000000000000" pitchFamily="49" charset="-128"/>
                          <a:ea typeface="BIZ UDゴシック" panose="020B0400000000000000" pitchFamily="49" charset="-128"/>
                        </a:rPr>
                        <a:t>or</a:t>
                      </a:r>
                      <a:r>
                        <a:rPr kumimoji="1" lang="ja-JP" altLang="en-US" sz="900" dirty="0">
                          <a:latin typeface="BIZ UDゴシック" panose="020B0400000000000000" pitchFamily="49" charset="-128"/>
                          <a:ea typeface="BIZ UDゴシック" panose="020B0400000000000000" pitchFamily="49" charset="-128"/>
                        </a:rPr>
                        <a:t>直前予約可能、かつ短時間で楽しめる観光コンテンツの造成</a:t>
                      </a:r>
                    </a:p>
                  </a:txBody>
                  <a:tcPr/>
                </a:tc>
                <a:extLst>
                  <a:ext uri="{0D108BD9-81ED-4DB2-BD59-A6C34878D82A}">
                    <a16:rowId xmlns:a16="http://schemas.microsoft.com/office/drawing/2014/main" val="3783818708"/>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a:t>
                      </a: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②セントレアから入国するインバウンドへの情報発信</a:t>
                      </a:r>
                    </a:p>
                  </a:txBody>
                  <a:tcPr/>
                </a:tc>
                <a:extLst>
                  <a:ext uri="{0D108BD9-81ED-4DB2-BD59-A6C34878D82A}">
                    <a16:rowId xmlns:a16="http://schemas.microsoft.com/office/drawing/2014/main" val="3998880013"/>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③セントレアから帰国するインバウンドへの情報発信</a:t>
                      </a:r>
                    </a:p>
                  </a:txBody>
                  <a:tcPr/>
                </a:tc>
                <a:extLst>
                  <a:ext uri="{0D108BD9-81ED-4DB2-BD59-A6C34878D82A}">
                    <a16:rowId xmlns:a16="http://schemas.microsoft.com/office/drawing/2014/main" val="4203428301"/>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④移動手段の提供や荷物問題の解消</a:t>
                      </a:r>
                    </a:p>
                  </a:txBody>
                  <a:tcPr/>
                </a:tc>
                <a:extLst>
                  <a:ext uri="{0D108BD9-81ED-4DB2-BD59-A6C34878D82A}">
                    <a16:rowId xmlns:a16="http://schemas.microsoft.com/office/drawing/2014/main" val="1421435807"/>
                  </a:ext>
                </a:extLst>
              </a:tr>
            </a:tbl>
          </a:graphicData>
        </a:graphic>
      </p:graphicFrame>
      <p:sp>
        <p:nvSpPr>
          <p:cNvPr id="19" name="正方形/長方形 18">
            <a:extLst>
              <a:ext uri="{FF2B5EF4-FFF2-40B4-BE49-F238E27FC236}">
                <a16:creationId xmlns:a16="http://schemas.microsoft.com/office/drawing/2014/main" id="{F48D9EB4-6864-1787-0A1C-F03AED63B8F2}"/>
              </a:ext>
            </a:extLst>
          </p:cNvPr>
          <p:cNvSpPr/>
          <p:nvPr/>
        </p:nvSpPr>
        <p:spPr>
          <a:xfrm>
            <a:off x="5523958" y="1140998"/>
            <a:ext cx="4860000" cy="1224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endParaRPr>
          </a:p>
        </p:txBody>
      </p:sp>
      <p:sp>
        <p:nvSpPr>
          <p:cNvPr id="20" name="テキスト ボックス 19">
            <a:extLst>
              <a:ext uri="{FF2B5EF4-FFF2-40B4-BE49-F238E27FC236}">
                <a16:creationId xmlns:a16="http://schemas.microsoft.com/office/drawing/2014/main" id="{DCF8D4D0-BADB-3016-9CA1-AE2F0941CF39}"/>
              </a:ext>
            </a:extLst>
          </p:cNvPr>
          <p:cNvSpPr txBox="1"/>
          <p:nvPr/>
        </p:nvSpPr>
        <p:spPr>
          <a:xfrm>
            <a:off x="5523958"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５．実施体制図</a:t>
            </a:r>
          </a:p>
        </p:txBody>
      </p:sp>
      <p:sp>
        <p:nvSpPr>
          <p:cNvPr id="8" name="正方形/長方形 7">
            <a:extLst>
              <a:ext uri="{FF2B5EF4-FFF2-40B4-BE49-F238E27FC236}">
                <a16:creationId xmlns:a16="http://schemas.microsoft.com/office/drawing/2014/main" id="{85E4BC63-45A0-1C11-E1D9-1D3CD6C26793}"/>
              </a:ext>
            </a:extLst>
          </p:cNvPr>
          <p:cNvSpPr/>
          <p:nvPr/>
        </p:nvSpPr>
        <p:spPr>
          <a:xfrm>
            <a:off x="299926" y="3580597"/>
            <a:ext cx="4860000" cy="2700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50" dirty="0">
              <a:solidFill>
                <a:schemeClr val="bg2">
                  <a:lumMod val="75000"/>
                </a:schemeClr>
              </a:solidFill>
              <a:latin typeface="BIZ UDゴシック" panose="020B0400000000000000" pitchFamily="49" charset="-128"/>
              <a:ea typeface="BIZ UDゴシック" panose="020B0400000000000000" pitchFamily="49" charset="-128"/>
            </a:endParaRPr>
          </a:p>
        </p:txBody>
      </p:sp>
      <p:sp>
        <p:nvSpPr>
          <p:cNvPr id="21" name="テキスト ボックス 20">
            <a:extLst>
              <a:ext uri="{FF2B5EF4-FFF2-40B4-BE49-F238E27FC236}">
                <a16:creationId xmlns:a16="http://schemas.microsoft.com/office/drawing/2014/main" id="{BC95762B-F861-B80F-AC73-7746E2994AB0}"/>
              </a:ext>
            </a:extLst>
          </p:cNvPr>
          <p:cNvSpPr txBox="1"/>
          <p:nvPr/>
        </p:nvSpPr>
        <p:spPr>
          <a:xfrm>
            <a:off x="299926" y="3303597"/>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３．事業概要</a:t>
            </a:r>
          </a:p>
        </p:txBody>
      </p:sp>
      <p:sp>
        <p:nvSpPr>
          <p:cNvPr id="22" name="正方形/長方形 21">
            <a:extLst>
              <a:ext uri="{FF2B5EF4-FFF2-40B4-BE49-F238E27FC236}">
                <a16:creationId xmlns:a16="http://schemas.microsoft.com/office/drawing/2014/main" id="{67F02853-1213-7530-837C-164CDA0261FE}"/>
              </a:ext>
            </a:extLst>
          </p:cNvPr>
          <p:cNvSpPr/>
          <p:nvPr/>
        </p:nvSpPr>
        <p:spPr>
          <a:xfrm>
            <a:off x="5523958" y="2800664"/>
            <a:ext cx="4860000" cy="1980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00" dirty="0">
                <a:solidFill>
                  <a:schemeClr val="tx1"/>
                </a:solidFill>
                <a:latin typeface="BIZ UDゴシック" panose="020B0400000000000000" pitchFamily="49" charset="-128"/>
                <a:ea typeface="BIZ UDゴシック" panose="020B0400000000000000" pitchFamily="49" charset="-128"/>
              </a:rPr>
              <a:t>「評価の観点」ごとに、本提案のアピールポイントを記載してください。</a:t>
            </a:r>
          </a:p>
        </p:txBody>
      </p:sp>
      <p:sp>
        <p:nvSpPr>
          <p:cNvPr id="24" name="テキスト ボックス 23">
            <a:extLst>
              <a:ext uri="{FF2B5EF4-FFF2-40B4-BE49-F238E27FC236}">
                <a16:creationId xmlns:a16="http://schemas.microsoft.com/office/drawing/2014/main" id="{E9BEC10E-5469-2DFD-8F2E-D8C92AF09E5A}"/>
              </a:ext>
            </a:extLst>
          </p:cNvPr>
          <p:cNvSpPr txBox="1"/>
          <p:nvPr/>
        </p:nvSpPr>
        <p:spPr>
          <a:xfrm>
            <a:off x="5523958" y="2523665"/>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６．評価ポイント</a:t>
            </a:r>
          </a:p>
        </p:txBody>
      </p:sp>
      <p:graphicFrame>
        <p:nvGraphicFramePr>
          <p:cNvPr id="25" name="表 24">
            <a:extLst>
              <a:ext uri="{FF2B5EF4-FFF2-40B4-BE49-F238E27FC236}">
                <a16:creationId xmlns:a16="http://schemas.microsoft.com/office/drawing/2014/main" id="{598716ED-E172-E2D3-79EE-E4FC0B196266}"/>
              </a:ext>
            </a:extLst>
          </p:cNvPr>
          <p:cNvGraphicFramePr>
            <a:graphicFrameLocks noGrp="1"/>
          </p:cNvGraphicFramePr>
          <p:nvPr>
            <p:extLst>
              <p:ext uri="{D42A27DB-BD31-4B8C-83A1-F6EECF244321}">
                <p14:modId xmlns:p14="http://schemas.microsoft.com/office/powerpoint/2010/main" val="3594216934"/>
              </p:ext>
            </p:extLst>
          </p:nvPr>
        </p:nvGraphicFramePr>
        <p:xfrm>
          <a:off x="5689620" y="3071816"/>
          <a:ext cx="4528675" cy="1600200"/>
        </p:xfrm>
        <a:graphic>
          <a:graphicData uri="http://schemas.openxmlformats.org/drawingml/2006/table">
            <a:tbl>
              <a:tblPr firstRow="1" bandRow="1">
                <a:tableStyleId>{5940675A-B579-460E-94D1-54222C63F5DA}</a:tableStyleId>
              </a:tblPr>
              <a:tblGrid>
                <a:gridCol w="1104880">
                  <a:extLst>
                    <a:ext uri="{9D8B030D-6E8A-4147-A177-3AD203B41FA5}">
                      <a16:colId xmlns:a16="http://schemas.microsoft.com/office/drawing/2014/main" val="3224021976"/>
                    </a:ext>
                  </a:extLst>
                </a:gridCol>
                <a:gridCol w="3423795">
                  <a:extLst>
                    <a:ext uri="{9D8B030D-6E8A-4147-A177-3AD203B41FA5}">
                      <a16:colId xmlns:a16="http://schemas.microsoft.com/office/drawing/2014/main" val="2624354793"/>
                    </a:ext>
                  </a:extLst>
                </a:gridCol>
              </a:tblGrid>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評価の観点</a:t>
                      </a:r>
                    </a:p>
                  </a:txBody>
                  <a:tcPr>
                    <a:solidFill>
                      <a:schemeClr val="accent4">
                        <a:lumMod val="20000"/>
                        <a:lumOff val="80000"/>
                      </a:schemeClr>
                    </a:solidFill>
                  </a:tcPr>
                </a:tc>
                <a:tc>
                  <a:txBody>
                    <a:bodyPr/>
                    <a:lstStyle/>
                    <a:p>
                      <a:pPr algn="ctr"/>
                      <a:r>
                        <a:rPr kumimoji="1" lang="ja-JP" altLang="en-US" sz="900" dirty="0">
                          <a:latin typeface="BIZ UDゴシック" panose="020B0400000000000000" pitchFamily="49" charset="-128"/>
                          <a:ea typeface="BIZ UDゴシック" panose="020B0400000000000000" pitchFamily="49" charset="-128"/>
                        </a:rPr>
                        <a:t>アピールポイント</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実施体制の確実性</a:t>
                      </a:r>
                    </a:p>
                  </a:txBody>
                  <a:tcPr/>
                </a:tc>
                <a:tc>
                  <a:txBody>
                    <a:bodyPr/>
                    <a:lstStyle/>
                    <a:p>
                      <a:pPr algn="just"/>
                      <a:r>
                        <a:rPr kumimoji="1" lang="ja-JP" altLang="en-US" sz="900" dirty="0">
                          <a:solidFill>
                            <a:schemeClr val="tx1"/>
                          </a:solidFill>
                          <a:latin typeface="BIZ UDゴシック" panose="020B0400000000000000" pitchFamily="49" charset="-128"/>
                          <a:ea typeface="BIZ UDゴシック" panose="020B0400000000000000" pitchFamily="49" charset="-128"/>
                        </a:rPr>
                        <a:t>県の観光振興事業の受託実績が豊富な●●●●が全体統括。</a:t>
                      </a:r>
                    </a:p>
                  </a:txBody>
                  <a:tcPr/>
                </a:tc>
                <a:extLst>
                  <a:ext uri="{0D108BD9-81ED-4DB2-BD59-A6C34878D82A}">
                    <a16:rowId xmlns:a16="http://schemas.microsoft.com/office/drawing/2014/main" val="3783818708"/>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課題解決性</a:t>
                      </a:r>
                      <a:endParaRPr kumimoji="1" lang="en-US" altLang="ja-JP" sz="900" dirty="0">
                        <a:latin typeface="BIZ UDゴシック" panose="020B0400000000000000" pitchFamily="49" charset="-128"/>
                        <a:ea typeface="BIZ UDゴシック" panose="020B0400000000000000" pitchFamily="49" charset="-128"/>
                      </a:endParaRP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4</a:t>
                      </a: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市のスポットをアクセスを含めて表示することで行動を促す。</a:t>
                      </a:r>
                    </a:p>
                  </a:txBody>
                  <a:tcPr/>
                </a:tc>
                <a:extLst>
                  <a:ext uri="{0D108BD9-81ED-4DB2-BD59-A6C34878D82A}">
                    <a16:rowId xmlns:a16="http://schemas.microsoft.com/office/drawing/2014/main" val="3998880013"/>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実現可能性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AI</a:t>
                      </a: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コンシェルジュ自体は</a:t>
                      </a:r>
                      <a:r>
                        <a:rPr kumimoji="1" lang="en-US" altLang="ja-JP"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a:t>
                      </a: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県で実証事業を実施済み。</a:t>
                      </a:r>
                    </a:p>
                  </a:txBody>
                  <a:tcPr/>
                </a:tc>
                <a:extLst>
                  <a:ext uri="{0D108BD9-81ED-4DB2-BD59-A6C34878D82A}">
                    <a16:rowId xmlns:a16="http://schemas.microsoft.com/office/drawing/2014/main" val="4203428301"/>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新規性・革新性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顧客の行動可能時間に合わせたスポットを提案できる。</a:t>
                      </a:r>
                    </a:p>
                  </a:txBody>
                  <a:tcPr/>
                </a:tc>
                <a:extLst>
                  <a:ext uri="{0D108BD9-81ED-4DB2-BD59-A6C34878D82A}">
                    <a16:rowId xmlns:a16="http://schemas.microsoft.com/office/drawing/2014/main" val="1421435807"/>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持続可能性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実証事業終了後、広告料を収受することで収益化を図る。</a:t>
                      </a:r>
                    </a:p>
                  </a:txBody>
                  <a:tcPr/>
                </a:tc>
                <a:extLst>
                  <a:ext uri="{0D108BD9-81ED-4DB2-BD59-A6C34878D82A}">
                    <a16:rowId xmlns:a16="http://schemas.microsoft.com/office/drawing/2014/main" val="585792177"/>
                  </a:ext>
                </a:extLst>
              </a:tr>
              <a:tr h="0">
                <a:tc>
                  <a:txBody>
                    <a:bodyPr/>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横展開可能性</a:t>
                      </a:r>
                    </a:p>
                  </a:txBody>
                  <a:tcPr>
                    <a:noFill/>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4</a:t>
                      </a:r>
                      <a:r>
                        <a:rPr kumimoji="1" lang="ja-JP" altLang="en-US" sz="900" b="0" i="0" u="none" strike="noStrike" kern="1200" cap="none" spc="0" normalizeH="0" baseline="0" noProof="0" dirty="0">
                          <a:ln>
                            <a:noFill/>
                          </a:ln>
                          <a:solidFill>
                            <a:schemeClr val="tx1"/>
                          </a:solidFill>
                          <a:effectLst/>
                          <a:uLnTx/>
                          <a:uFillTx/>
                          <a:latin typeface="BIZ UDゴシック" panose="020B0400000000000000" pitchFamily="49" charset="-128"/>
                          <a:ea typeface="BIZ UDゴシック" panose="020B0400000000000000" pitchFamily="49" charset="-128"/>
                          <a:cs typeface="+mn-cs"/>
                        </a:rPr>
                        <a:t>市以外のスポットを登録することで、他市への展開も可。</a:t>
                      </a:r>
                    </a:p>
                  </a:txBody>
                  <a:tcPr/>
                </a:tc>
                <a:extLst>
                  <a:ext uri="{0D108BD9-81ED-4DB2-BD59-A6C34878D82A}">
                    <a16:rowId xmlns:a16="http://schemas.microsoft.com/office/drawing/2014/main" val="3358595617"/>
                  </a:ext>
                </a:extLst>
              </a:tr>
            </a:tbl>
          </a:graphicData>
        </a:graphic>
      </p:graphicFrame>
      <p:sp>
        <p:nvSpPr>
          <p:cNvPr id="26" name="正方形/長方形 25">
            <a:extLst>
              <a:ext uri="{FF2B5EF4-FFF2-40B4-BE49-F238E27FC236}">
                <a16:creationId xmlns:a16="http://schemas.microsoft.com/office/drawing/2014/main" id="{320298C7-7E18-9547-2E5F-36D3A4B4B594}"/>
              </a:ext>
            </a:extLst>
          </p:cNvPr>
          <p:cNvSpPr/>
          <p:nvPr/>
        </p:nvSpPr>
        <p:spPr>
          <a:xfrm>
            <a:off x="299926" y="6689829"/>
            <a:ext cx="4860000" cy="625371"/>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endParaRPr>
          </a:p>
        </p:txBody>
      </p:sp>
      <p:sp>
        <p:nvSpPr>
          <p:cNvPr id="31" name="テキスト ボックス 30">
            <a:extLst>
              <a:ext uri="{FF2B5EF4-FFF2-40B4-BE49-F238E27FC236}">
                <a16:creationId xmlns:a16="http://schemas.microsoft.com/office/drawing/2014/main" id="{ECFA7F91-BA2A-AF2B-F389-B8E36D6F21EC}"/>
              </a:ext>
            </a:extLst>
          </p:cNvPr>
          <p:cNvSpPr txBox="1"/>
          <p:nvPr/>
        </p:nvSpPr>
        <p:spPr>
          <a:xfrm>
            <a:off x="299926" y="6418677"/>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４．スケジュール</a:t>
            </a:r>
          </a:p>
        </p:txBody>
      </p:sp>
      <p:sp>
        <p:nvSpPr>
          <p:cNvPr id="32" name="正方形/長方形 31">
            <a:extLst>
              <a:ext uri="{FF2B5EF4-FFF2-40B4-BE49-F238E27FC236}">
                <a16:creationId xmlns:a16="http://schemas.microsoft.com/office/drawing/2014/main" id="{6B041F51-8BE9-B192-11E9-DC3DE2BA119B}"/>
              </a:ext>
            </a:extLst>
          </p:cNvPr>
          <p:cNvSpPr/>
          <p:nvPr/>
        </p:nvSpPr>
        <p:spPr>
          <a:xfrm>
            <a:off x="6785343" y="4904623"/>
            <a:ext cx="3598613" cy="448427"/>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000" dirty="0">
                <a:solidFill>
                  <a:schemeClr val="tx1"/>
                </a:solidFill>
                <a:latin typeface="BIZ UDゴシック" panose="020B0400000000000000" pitchFamily="49" charset="-128"/>
                <a:ea typeface="BIZ UDゴシック" panose="020B0400000000000000" pitchFamily="49" charset="-128"/>
              </a:rPr>
              <a:t>実証事業期間中の本サービス利用者数　　</a:t>
            </a:r>
            <a:r>
              <a:rPr kumimoji="1" lang="en-US" altLang="ja-JP" sz="1000" dirty="0">
                <a:solidFill>
                  <a:schemeClr val="tx1"/>
                </a:solidFill>
                <a:latin typeface="BIZ UDゴシック" panose="020B0400000000000000" pitchFamily="49" charset="-128"/>
                <a:ea typeface="BIZ UDゴシック" panose="020B0400000000000000" pitchFamily="49" charset="-128"/>
              </a:rPr>
              <a:t>3,000</a:t>
            </a:r>
            <a:r>
              <a:rPr kumimoji="1" lang="ja-JP" altLang="en-US" sz="1000" dirty="0">
                <a:solidFill>
                  <a:schemeClr val="tx1"/>
                </a:solidFill>
                <a:latin typeface="BIZ UDゴシック" panose="020B0400000000000000" pitchFamily="49" charset="-128"/>
                <a:ea typeface="BIZ UDゴシック" panose="020B0400000000000000" pitchFamily="49" charset="-128"/>
              </a:rPr>
              <a:t>人</a:t>
            </a:r>
            <a:endParaRPr kumimoji="1" lang="en-US" altLang="ja-JP" sz="1000" dirty="0">
              <a:solidFill>
                <a:schemeClr val="tx1"/>
              </a:solidFill>
              <a:latin typeface="BIZ UDゴシック" panose="020B0400000000000000" pitchFamily="49" charset="-128"/>
              <a:ea typeface="BIZ UDゴシック" panose="020B0400000000000000" pitchFamily="49" charset="-128"/>
            </a:endParaRPr>
          </a:p>
          <a:p>
            <a:pPr marL="171450" indent="-171450">
              <a:buFont typeface="Arial" panose="020B0604020202020204" pitchFamily="34" charset="0"/>
              <a:buChar char="•"/>
            </a:pPr>
            <a:r>
              <a:rPr kumimoji="1" lang="ja-JP" altLang="en-US" sz="1000" dirty="0">
                <a:solidFill>
                  <a:schemeClr val="tx1"/>
                </a:solidFill>
                <a:latin typeface="BIZ UDゴシック" panose="020B0400000000000000" pitchFamily="49" charset="-128"/>
                <a:ea typeface="BIZ UDゴシック" panose="020B0400000000000000" pitchFamily="49" charset="-128"/>
              </a:rPr>
              <a:t>実証事業期間中の広告（無料）展開事業者数　　</a:t>
            </a:r>
            <a:r>
              <a:rPr kumimoji="1" lang="en-US" altLang="ja-JP" sz="1000" dirty="0">
                <a:solidFill>
                  <a:schemeClr val="tx1"/>
                </a:solidFill>
                <a:latin typeface="BIZ UDゴシック" panose="020B0400000000000000" pitchFamily="49" charset="-128"/>
                <a:ea typeface="BIZ UDゴシック" panose="020B0400000000000000" pitchFamily="49" charset="-128"/>
              </a:rPr>
              <a:t>100</a:t>
            </a:r>
            <a:r>
              <a:rPr kumimoji="1" lang="ja-JP" altLang="en-US" sz="1000" dirty="0">
                <a:solidFill>
                  <a:schemeClr val="tx1"/>
                </a:solidFill>
                <a:latin typeface="BIZ UDゴシック" panose="020B0400000000000000" pitchFamily="49" charset="-128"/>
                <a:ea typeface="BIZ UDゴシック" panose="020B0400000000000000" pitchFamily="49" charset="-128"/>
              </a:rPr>
              <a:t>社　　</a:t>
            </a:r>
          </a:p>
        </p:txBody>
      </p:sp>
      <p:sp>
        <p:nvSpPr>
          <p:cNvPr id="33" name="テキスト ボックス 32">
            <a:extLst>
              <a:ext uri="{FF2B5EF4-FFF2-40B4-BE49-F238E27FC236}">
                <a16:creationId xmlns:a16="http://schemas.microsoft.com/office/drawing/2014/main" id="{3603D18B-5D86-00CC-8B89-10D8BF6D566A}"/>
              </a:ext>
            </a:extLst>
          </p:cNvPr>
          <p:cNvSpPr txBox="1"/>
          <p:nvPr/>
        </p:nvSpPr>
        <p:spPr>
          <a:xfrm>
            <a:off x="5523958" y="4904623"/>
            <a:ext cx="1259614" cy="448427"/>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no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７．ＫＰＩ</a:t>
            </a:r>
          </a:p>
        </p:txBody>
      </p:sp>
      <p:sp>
        <p:nvSpPr>
          <p:cNvPr id="34" name="正方形/長方形 33">
            <a:extLst>
              <a:ext uri="{FF2B5EF4-FFF2-40B4-BE49-F238E27FC236}">
                <a16:creationId xmlns:a16="http://schemas.microsoft.com/office/drawing/2014/main" id="{144C9BD3-63C4-67DA-B328-7EFA64B5F009}"/>
              </a:ext>
            </a:extLst>
          </p:cNvPr>
          <p:cNvSpPr/>
          <p:nvPr/>
        </p:nvSpPr>
        <p:spPr>
          <a:xfrm>
            <a:off x="5523958" y="5754008"/>
            <a:ext cx="4859999" cy="156119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en-US" altLang="ja-JP" sz="1000" dirty="0">
                <a:solidFill>
                  <a:srgbClr val="FF0000"/>
                </a:solidFill>
                <a:latin typeface="BIZ UDゴシック" panose="020B0400000000000000" pitchFamily="49" charset="-128"/>
                <a:ea typeface="BIZ UDゴシック" panose="020B0400000000000000" pitchFamily="49" charset="-128"/>
              </a:rPr>
              <a:t>※ </a:t>
            </a:r>
            <a:r>
              <a:rPr kumimoji="1" lang="ja-JP" altLang="en-US" sz="1000" dirty="0">
                <a:solidFill>
                  <a:srgbClr val="FF0000"/>
                </a:solidFill>
                <a:latin typeface="BIZ UDゴシック" panose="020B0400000000000000" pitchFamily="49" charset="-128"/>
                <a:ea typeface="BIZ UDゴシック" panose="020B0400000000000000" pitchFamily="49" charset="-128"/>
              </a:rPr>
              <a:t>第一次審査通過者には、詳細な積算を提出していただきます。</a:t>
            </a:r>
          </a:p>
        </p:txBody>
      </p:sp>
      <p:sp>
        <p:nvSpPr>
          <p:cNvPr id="35" name="テキスト ボックス 34">
            <a:extLst>
              <a:ext uri="{FF2B5EF4-FFF2-40B4-BE49-F238E27FC236}">
                <a16:creationId xmlns:a16="http://schemas.microsoft.com/office/drawing/2014/main" id="{72505731-CD58-6523-3B60-6FD6E72AE53F}"/>
              </a:ext>
            </a:extLst>
          </p:cNvPr>
          <p:cNvSpPr txBox="1"/>
          <p:nvPr/>
        </p:nvSpPr>
        <p:spPr>
          <a:xfrm>
            <a:off x="5531888" y="5477009"/>
            <a:ext cx="4852069"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８．実証事業費の使途</a:t>
            </a:r>
          </a:p>
        </p:txBody>
      </p:sp>
      <p:graphicFrame>
        <p:nvGraphicFramePr>
          <p:cNvPr id="36" name="表 35">
            <a:extLst>
              <a:ext uri="{FF2B5EF4-FFF2-40B4-BE49-F238E27FC236}">
                <a16:creationId xmlns:a16="http://schemas.microsoft.com/office/drawing/2014/main" id="{4270CCC3-950C-0963-12E7-F635D9E76E88}"/>
              </a:ext>
            </a:extLst>
          </p:cNvPr>
          <p:cNvGraphicFramePr>
            <a:graphicFrameLocks noGrp="1"/>
          </p:cNvGraphicFramePr>
          <p:nvPr>
            <p:extLst>
              <p:ext uri="{D42A27DB-BD31-4B8C-83A1-F6EECF244321}">
                <p14:modId xmlns:p14="http://schemas.microsoft.com/office/powerpoint/2010/main" val="1661442106"/>
              </p:ext>
            </p:extLst>
          </p:nvPr>
        </p:nvGraphicFramePr>
        <p:xfrm>
          <a:off x="5689620" y="5837087"/>
          <a:ext cx="4528675" cy="1163520"/>
        </p:xfrm>
        <a:graphic>
          <a:graphicData uri="http://schemas.openxmlformats.org/drawingml/2006/table">
            <a:tbl>
              <a:tblPr firstRow="1" bandRow="1">
                <a:tableStyleId>{5940675A-B579-460E-94D1-54222C63F5DA}</a:tableStyleId>
              </a:tblPr>
              <a:tblGrid>
                <a:gridCol w="2131505">
                  <a:extLst>
                    <a:ext uri="{9D8B030D-6E8A-4147-A177-3AD203B41FA5}">
                      <a16:colId xmlns:a16="http://schemas.microsoft.com/office/drawing/2014/main" val="3034303327"/>
                    </a:ext>
                  </a:extLst>
                </a:gridCol>
                <a:gridCol w="801812">
                  <a:extLst>
                    <a:ext uri="{9D8B030D-6E8A-4147-A177-3AD203B41FA5}">
                      <a16:colId xmlns:a16="http://schemas.microsoft.com/office/drawing/2014/main" val="902510428"/>
                    </a:ext>
                  </a:extLst>
                </a:gridCol>
                <a:gridCol w="388507">
                  <a:extLst>
                    <a:ext uri="{9D8B030D-6E8A-4147-A177-3AD203B41FA5}">
                      <a16:colId xmlns:a16="http://schemas.microsoft.com/office/drawing/2014/main" val="3880436159"/>
                    </a:ext>
                  </a:extLst>
                </a:gridCol>
                <a:gridCol w="388507">
                  <a:extLst>
                    <a:ext uri="{9D8B030D-6E8A-4147-A177-3AD203B41FA5}">
                      <a16:colId xmlns:a16="http://schemas.microsoft.com/office/drawing/2014/main" val="2408521072"/>
                    </a:ext>
                  </a:extLst>
                </a:gridCol>
                <a:gridCol w="818344">
                  <a:extLst>
                    <a:ext uri="{9D8B030D-6E8A-4147-A177-3AD203B41FA5}">
                      <a16:colId xmlns:a16="http://schemas.microsoft.com/office/drawing/2014/main" val="825708744"/>
                    </a:ext>
                  </a:extLst>
                </a:gridCol>
              </a:tblGrid>
              <a:tr h="183038">
                <a:tc>
                  <a:txBody>
                    <a:bodyPr/>
                    <a:lstStyle/>
                    <a:p>
                      <a:pPr algn="ctr"/>
                      <a:r>
                        <a:rPr kumimoji="1" lang="ja-JP" altLang="en-US" sz="800" dirty="0">
                          <a:latin typeface="BIZ UDゴシック" panose="020B0400000000000000" pitchFamily="49" charset="-128"/>
                          <a:ea typeface="BIZ UDゴシック" panose="020B0400000000000000" pitchFamily="49" charset="-128"/>
                        </a:rPr>
                        <a:t>項目</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単価</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数量</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単位</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小計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629207501"/>
                  </a:ext>
                </a:extLst>
              </a:tr>
              <a:tr h="183038">
                <a:tc>
                  <a:txBody>
                    <a:bodyPr/>
                    <a:lstStyle/>
                    <a:p>
                      <a:r>
                        <a:rPr kumimoji="1" lang="en-US" altLang="ja-JP" sz="800" dirty="0">
                          <a:latin typeface="BIZ UDゴシック" panose="020B0400000000000000" pitchFamily="49" charset="-128"/>
                          <a:ea typeface="BIZ UDゴシック" panose="020B0400000000000000" pitchFamily="49" charset="-128"/>
                        </a:rPr>
                        <a:t>AI</a:t>
                      </a:r>
                      <a:r>
                        <a:rPr kumimoji="1" lang="ja-JP" altLang="en-US" sz="800" dirty="0">
                          <a:latin typeface="BIZ UDゴシック" panose="020B0400000000000000" pitchFamily="49" charset="-128"/>
                          <a:ea typeface="BIZ UDゴシック" panose="020B0400000000000000" pitchFamily="49" charset="-128"/>
                        </a:rPr>
                        <a:t>コンシェルジュ開発費</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r>
                        <a:rPr kumimoji="1" lang="en-US" altLang="ja-JP" sz="800" dirty="0">
                          <a:latin typeface="BIZ UDゴシック" panose="020B0400000000000000" pitchFamily="49" charset="-128"/>
                          <a:ea typeface="BIZ UDゴシック" panose="020B0400000000000000" pitchFamily="49" charset="-128"/>
                        </a:rPr>
                        <a:t>1,500,000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1</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r>
                        <a:rPr kumimoji="1" lang="ja-JP" altLang="en-US" sz="800" dirty="0">
                          <a:latin typeface="BIZ UDゴシック" panose="020B0400000000000000" pitchFamily="49" charset="-128"/>
                          <a:ea typeface="BIZ UDゴシック" panose="020B0400000000000000" pitchFamily="49" charset="-128"/>
                        </a:rPr>
                        <a:t>式</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1,500,000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0416378"/>
                  </a:ext>
                </a:extLst>
              </a:tr>
              <a:tr h="183038">
                <a:tc>
                  <a:txBody>
                    <a:bodyPr/>
                    <a:lstStyle/>
                    <a:p>
                      <a:r>
                        <a:rPr kumimoji="1" lang="ja-JP" altLang="en-US" sz="800" dirty="0">
                          <a:latin typeface="BIZ UDゴシック" panose="020B0400000000000000" pitchFamily="49" charset="-128"/>
                          <a:ea typeface="BIZ UDゴシック" panose="020B0400000000000000" pitchFamily="49" charset="-128"/>
                        </a:rPr>
                        <a:t>観光スポット登録作業量</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r>
                        <a:rPr kumimoji="1" lang="en-US" altLang="ja-JP" sz="800" dirty="0">
                          <a:latin typeface="BIZ UDゴシック" panose="020B0400000000000000" pitchFamily="49" charset="-128"/>
                          <a:ea typeface="BIZ UDゴシック" panose="020B0400000000000000" pitchFamily="49" charset="-128"/>
                        </a:rPr>
                        <a:t>5,000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200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r>
                        <a:rPr kumimoji="1" lang="ja-JP" altLang="en-US" sz="800" dirty="0">
                          <a:latin typeface="BIZ UDゴシック" panose="020B0400000000000000" pitchFamily="49" charset="-128"/>
                          <a:ea typeface="BIZ UDゴシック" panose="020B0400000000000000" pitchFamily="49" charset="-128"/>
                        </a:rPr>
                        <a:t>か所</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1,000,000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3708650"/>
                  </a:ext>
                </a:extLst>
              </a:tr>
              <a:tr h="183038">
                <a:tc>
                  <a:txBody>
                    <a:bodyPr/>
                    <a:lstStyle/>
                    <a:p>
                      <a:r>
                        <a:rPr kumimoji="1" lang="ja-JP" altLang="en-US" sz="800" dirty="0">
                          <a:latin typeface="BIZ UDゴシック" panose="020B0400000000000000" pitchFamily="49" charset="-128"/>
                          <a:ea typeface="BIZ UDゴシック" panose="020B0400000000000000" pitchFamily="49" charset="-128"/>
                        </a:rPr>
                        <a:t>キオスク端末関連費（リース・設置料）</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r>
                        <a:rPr kumimoji="1" lang="en-US" altLang="ja-JP" sz="800" dirty="0">
                          <a:latin typeface="BIZ UDゴシック" panose="020B0400000000000000" pitchFamily="49" charset="-128"/>
                          <a:ea typeface="BIZ UDゴシック" panose="020B0400000000000000" pitchFamily="49" charset="-128"/>
                        </a:rPr>
                        <a:t>180,000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6</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r>
                        <a:rPr kumimoji="1" lang="ja-JP" altLang="en-US" sz="800" dirty="0">
                          <a:latin typeface="BIZ UDゴシック" panose="020B0400000000000000" pitchFamily="49" charset="-128"/>
                          <a:ea typeface="BIZ UDゴシック" panose="020B0400000000000000" pitchFamily="49" charset="-128"/>
                        </a:rPr>
                        <a:t>か月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1,080,000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3258353"/>
                  </a:ext>
                </a:extLst>
              </a:tr>
              <a:tr h="183038">
                <a:tc>
                  <a:txBody>
                    <a:bodyPr/>
                    <a:lstStyle/>
                    <a:p>
                      <a:r>
                        <a:rPr kumimoji="1" lang="ja-JP" altLang="en-US" sz="800" dirty="0">
                          <a:latin typeface="BIZ UDゴシック" panose="020B0400000000000000" pitchFamily="49" charset="-128"/>
                          <a:ea typeface="BIZ UDゴシック" panose="020B0400000000000000" pitchFamily="49" charset="-128"/>
                        </a:rPr>
                        <a:t>広告営業活動費</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r>
                        <a:rPr kumimoji="1" lang="en-US" altLang="ja-JP" sz="800" dirty="0">
                          <a:latin typeface="BIZ UDゴシック" panose="020B0400000000000000" pitchFamily="49" charset="-128"/>
                          <a:ea typeface="BIZ UDゴシック" panose="020B0400000000000000" pitchFamily="49" charset="-128"/>
                        </a:rPr>
                        <a:t>100,000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6</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r>
                        <a:rPr kumimoji="1" lang="ja-JP" altLang="en-US" sz="800" dirty="0">
                          <a:latin typeface="BIZ UDゴシック" panose="020B0400000000000000" pitchFamily="49" charset="-128"/>
                          <a:ea typeface="BIZ UDゴシック" panose="020B0400000000000000" pitchFamily="49" charset="-128"/>
                        </a:rPr>
                        <a:t>か月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600,000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2951387"/>
                  </a:ext>
                </a:extLst>
              </a:tr>
              <a:tr h="183038">
                <a:tc gridSpan="3">
                  <a:txBody>
                    <a:bodyPr/>
                    <a:lstStyle/>
                    <a:p>
                      <a:pPr algn="ctr"/>
                      <a:r>
                        <a:rPr kumimoji="1" lang="ja-JP" altLang="en-US" sz="800" dirty="0">
                          <a:latin typeface="BIZ UDゴシック" panose="020B0400000000000000" pitchFamily="49" charset="-128"/>
                          <a:ea typeface="BIZ UDゴシック" panose="020B0400000000000000" pitchFamily="49" charset="-128"/>
                        </a:rPr>
                        <a:t>合計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r>
                        <a:rPr kumimoji="1" lang="en-US" altLang="ja-JP" sz="800" dirty="0">
                          <a:latin typeface="BIZ UDゴシック" panose="020B0400000000000000" pitchFamily="49" charset="-128"/>
                          <a:ea typeface="BIZ UDゴシック" panose="020B0400000000000000" pitchFamily="49" charset="-128"/>
                        </a:rPr>
                        <a:t>4,180,000</a:t>
                      </a: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4912216"/>
                  </a:ext>
                </a:extLst>
              </a:tr>
            </a:tbl>
          </a:graphicData>
        </a:graphic>
      </p:graphicFrame>
      <p:pic>
        <p:nvPicPr>
          <p:cNvPr id="38" name="Picture 2">
            <a:extLst>
              <a:ext uri="{FF2B5EF4-FFF2-40B4-BE49-F238E27FC236}">
                <a16:creationId xmlns:a16="http://schemas.microsoft.com/office/drawing/2014/main" id="{2612173F-E5CF-304C-FAEC-9E2A399B869E}"/>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flipH="1">
            <a:off x="2219367" y="4191386"/>
            <a:ext cx="848330" cy="76564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9" name="Picture 6">
            <a:extLst>
              <a:ext uri="{FF2B5EF4-FFF2-40B4-BE49-F238E27FC236}">
                <a16:creationId xmlns:a16="http://schemas.microsoft.com/office/drawing/2014/main" id="{45C97E0A-1678-5286-EA42-5E3BDDF79580}"/>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666371" y="3571862"/>
            <a:ext cx="1017278" cy="101727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8">
            <a:extLst>
              <a:ext uri="{FF2B5EF4-FFF2-40B4-BE49-F238E27FC236}">
                <a16:creationId xmlns:a16="http://schemas.microsoft.com/office/drawing/2014/main" id="{B8017642-FDC2-0DA2-1A00-DCEC2D447FC3}"/>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298028" y="3477192"/>
            <a:ext cx="1090032" cy="1090032"/>
          </a:xfrm>
          <a:prstGeom prst="rect">
            <a:avLst/>
          </a:prstGeom>
          <a:noFill/>
          <a:extLst>
            <a:ext uri="{909E8E84-426E-40DD-AFC4-6F175D3DCCD1}">
              <a14:hiddenFill xmlns:a14="http://schemas.microsoft.com/office/drawing/2010/main">
                <a:solidFill>
                  <a:srgbClr val="FFFFFF"/>
                </a:solidFill>
              </a14:hiddenFill>
            </a:ext>
          </a:extLst>
        </p:spPr>
      </p:pic>
      <p:sp>
        <p:nvSpPr>
          <p:cNvPr id="41" name="楕円 40">
            <a:extLst>
              <a:ext uri="{FF2B5EF4-FFF2-40B4-BE49-F238E27FC236}">
                <a16:creationId xmlns:a16="http://schemas.microsoft.com/office/drawing/2014/main" id="{88A92866-B7A6-6F03-93A4-53A99F2384DF}"/>
              </a:ext>
            </a:extLst>
          </p:cNvPr>
          <p:cNvSpPr/>
          <p:nvPr/>
        </p:nvSpPr>
        <p:spPr>
          <a:xfrm>
            <a:off x="758316" y="4024665"/>
            <a:ext cx="914400" cy="321863"/>
          </a:xfrm>
          <a:prstGeom prst="ellipse">
            <a:avLst/>
          </a:prstGeom>
          <a:solidFill>
            <a:srgbClr val="FFF4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dirty="0">
              <a:solidFill>
                <a:schemeClr val="tx1"/>
              </a:solidFill>
              <a:latin typeface="BIZ UDゴシック" panose="020B0400000000000000" pitchFamily="49" charset="-128"/>
              <a:ea typeface="BIZ UDゴシック" panose="020B0400000000000000" pitchFamily="49" charset="-128"/>
            </a:endParaRPr>
          </a:p>
        </p:txBody>
      </p:sp>
      <p:sp>
        <p:nvSpPr>
          <p:cNvPr id="42" name="楕円 41">
            <a:extLst>
              <a:ext uri="{FF2B5EF4-FFF2-40B4-BE49-F238E27FC236}">
                <a16:creationId xmlns:a16="http://schemas.microsoft.com/office/drawing/2014/main" id="{3910B76E-2792-C690-A284-17A413CCFE82}"/>
              </a:ext>
            </a:extLst>
          </p:cNvPr>
          <p:cNvSpPr/>
          <p:nvPr/>
        </p:nvSpPr>
        <p:spPr>
          <a:xfrm>
            <a:off x="2788952" y="4060310"/>
            <a:ext cx="2009503" cy="321863"/>
          </a:xfrm>
          <a:prstGeom prst="ellipse">
            <a:avLst/>
          </a:prstGeom>
          <a:solidFill>
            <a:srgbClr val="FFF4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BIZ UDゴシック" panose="020B0400000000000000" pitchFamily="49" charset="-128"/>
                <a:ea typeface="BIZ UDゴシック" panose="020B0400000000000000" pitchFamily="49" charset="-128"/>
              </a:rPr>
              <a:t>三河・静岡西部</a:t>
            </a:r>
          </a:p>
        </p:txBody>
      </p:sp>
      <p:pic>
        <p:nvPicPr>
          <p:cNvPr id="43" name="Picture 20">
            <a:extLst>
              <a:ext uri="{FF2B5EF4-FFF2-40B4-BE49-F238E27FC236}">
                <a16:creationId xmlns:a16="http://schemas.microsoft.com/office/drawing/2014/main" id="{511F78FF-2609-6CE9-E7D2-136C1BAE0E53}"/>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141496" y="3779750"/>
            <a:ext cx="433234" cy="43323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0">
            <a:extLst>
              <a:ext uri="{FF2B5EF4-FFF2-40B4-BE49-F238E27FC236}">
                <a16:creationId xmlns:a16="http://schemas.microsoft.com/office/drawing/2014/main" id="{37497661-0177-8A09-103C-BE7C61052C21}"/>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301135" y="3742682"/>
            <a:ext cx="433234" cy="433234"/>
          </a:xfrm>
          <a:prstGeom prst="rect">
            <a:avLst/>
          </a:prstGeom>
          <a:noFill/>
          <a:extLst>
            <a:ext uri="{909E8E84-426E-40DD-AFC4-6F175D3DCCD1}">
              <a14:hiddenFill xmlns:a14="http://schemas.microsoft.com/office/drawing/2010/main">
                <a:solidFill>
                  <a:srgbClr val="FFFFFF"/>
                </a:solidFill>
              </a14:hiddenFill>
            </a:ext>
          </a:extLst>
        </p:spPr>
      </p:pic>
      <p:sp>
        <p:nvSpPr>
          <p:cNvPr id="45" name="テキスト ボックス 44">
            <a:extLst>
              <a:ext uri="{FF2B5EF4-FFF2-40B4-BE49-F238E27FC236}">
                <a16:creationId xmlns:a16="http://schemas.microsoft.com/office/drawing/2014/main" id="{F3D7107E-585E-A1E0-C745-ABB03E22D7DC}"/>
              </a:ext>
            </a:extLst>
          </p:cNvPr>
          <p:cNvSpPr txBox="1"/>
          <p:nvPr/>
        </p:nvSpPr>
        <p:spPr>
          <a:xfrm>
            <a:off x="869395" y="4034805"/>
            <a:ext cx="646331" cy="276999"/>
          </a:xfrm>
          <a:prstGeom prst="rect">
            <a:avLst/>
          </a:prstGeom>
          <a:noFill/>
        </p:spPr>
        <p:txBody>
          <a:bodyPr wrap="none" rtlCol="0">
            <a:spAutoFit/>
          </a:bodyPr>
          <a:lstStyle/>
          <a:p>
            <a:pPr algn="ctr"/>
            <a:r>
              <a:rPr kumimoji="1" lang="ja-JP" altLang="en-US" sz="1200" dirty="0">
                <a:latin typeface="BIZ UDゴシック" panose="020B0400000000000000" pitchFamily="49" charset="-128"/>
                <a:ea typeface="BIZ UDゴシック" panose="020B0400000000000000" pitchFamily="49" charset="-128"/>
              </a:rPr>
              <a:t>名古屋</a:t>
            </a:r>
          </a:p>
        </p:txBody>
      </p:sp>
      <p:cxnSp>
        <p:nvCxnSpPr>
          <p:cNvPr id="47" name="コネクタ: カギ線 46">
            <a:extLst>
              <a:ext uri="{FF2B5EF4-FFF2-40B4-BE49-F238E27FC236}">
                <a16:creationId xmlns:a16="http://schemas.microsoft.com/office/drawing/2014/main" id="{0AC780FC-6AA5-3C0F-12AF-4C9C83F30D5C}"/>
              </a:ext>
            </a:extLst>
          </p:cNvPr>
          <p:cNvCxnSpPr>
            <a:stCxn id="38" idx="1"/>
            <a:endCxn id="42" idx="4"/>
          </p:cNvCxnSpPr>
          <p:nvPr/>
        </p:nvCxnSpPr>
        <p:spPr>
          <a:xfrm flipV="1">
            <a:off x="3067697" y="4382173"/>
            <a:ext cx="726007" cy="192034"/>
          </a:xfrm>
          <a:prstGeom prst="bentConnector2">
            <a:avLst/>
          </a:prstGeom>
          <a:ln w="38100">
            <a:solidFill>
              <a:srgbClr val="FFC000"/>
            </a:solidFill>
            <a:tailEnd type="triangle"/>
          </a:ln>
        </p:spPr>
        <p:style>
          <a:lnRef idx="2">
            <a:schemeClr val="accent1"/>
          </a:lnRef>
          <a:fillRef idx="0">
            <a:schemeClr val="accent1"/>
          </a:fillRef>
          <a:effectRef idx="1">
            <a:schemeClr val="accent1"/>
          </a:effectRef>
          <a:fontRef idx="minor">
            <a:schemeClr val="tx1"/>
          </a:fontRef>
        </p:style>
      </p:cxnSp>
      <p:pic>
        <p:nvPicPr>
          <p:cNvPr id="48" name="Picture 6">
            <a:extLst>
              <a:ext uri="{FF2B5EF4-FFF2-40B4-BE49-F238E27FC236}">
                <a16:creationId xmlns:a16="http://schemas.microsoft.com/office/drawing/2014/main" id="{BF833D2B-36DC-FC7D-85A0-2C3B68D4C9CF}"/>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flipH="1">
            <a:off x="551024" y="4917323"/>
            <a:ext cx="640435" cy="88986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a:extLst>
              <a:ext uri="{FF2B5EF4-FFF2-40B4-BE49-F238E27FC236}">
                <a16:creationId xmlns:a16="http://schemas.microsoft.com/office/drawing/2014/main" id="{3693E9C7-D57C-A3DD-195D-D5D68D9365FA}"/>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72550" y="4278470"/>
            <a:ext cx="674645" cy="662840"/>
          </a:xfrm>
          <a:prstGeom prst="rect">
            <a:avLst/>
          </a:prstGeom>
          <a:noFill/>
          <a:extLst>
            <a:ext uri="{909E8E84-426E-40DD-AFC4-6F175D3DCCD1}">
              <a14:hiddenFill xmlns:a14="http://schemas.microsoft.com/office/drawing/2010/main">
                <a:solidFill>
                  <a:srgbClr val="FFFFFF"/>
                </a:solidFill>
              </a14:hiddenFill>
            </a:ext>
          </a:extLst>
        </p:spPr>
      </p:pic>
      <p:sp>
        <p:nvSpPr>
          <p:cNvPr id="54" name="吹き出し: 四角形 53">
            <a:extLst>
              <a:ext uri="{FF2B5EF4-FFF2-40B4-BE49-F238E27FC236}">
                <a16:creationId xmlns:a16="http://schemas.microsoft.com/office/drawing/2014/main" id="{88DF500B-0FB0-F3B8-4E7D-40BFD5E78DAD}"/>
              </a:ext>
            </a:extLst>
          </p:cNvPr>
          <p:cNvSpPr/>
          <p:nvPr/>
        </p:nvSpPr>
        <p:spPr>
          <a:xfrm>
            <a:off x="1910472" y="5753519"/>
            <a:ext cx="3007755" cy="424166"/>
          </a:xfrm>
          <a:prstGeom prst="wedgeRectCallout">
            <a:avLst>
              <a:gd name="adj1" fmla="val -53785"/>
              <a:gd name="adj2" fmla="val -52739"/>
            </a:avLst>
          </a:prstGeom>
          <a:solidFill>
            <a:schemeClr val="bg1"/>
          </a:solidFill>
          <a:ln w="95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kumimoji="1" lang="ja-JP" altLang="en-US" sz="1000" dirty="0">
                <a:solidFill>
                  <a:schemeClr val="tx1"/>
                </a:solidFill>
                <a:latin typeface="BIZ UDゴシック" panose="020B0400000000000000" pitchFamily="49" charset="-128"/>
                <a:ea typeface="BIZ UDゴシック" panose="020B0400000000000000" pitchFamily="49" charset="-128"/>
              </a:rPr>
              <a:t>初泊地へ行く間に立ち寄れる４市の観光スポットと公共交通の乗り換え＆タクシーの料金を提案</a:t>
            </a:r>
          </a:p>
        </p:txBody>
      </p:sp>
      <p:cxnSp>
        <p:nvCxnSpPr>
          <p:cNvPr id="58" name="コネクタ: カギ線 57">
            <a:extLst>
              <a:ext uri="{FF2B5EF4-FFF2-40B4-BE49-F238E27FC236}">
                <a16:creationId xmlns:a16="http://schemas.microsoft.com/office/drawing/2014/main" id="{B72DD141-423F-8B35-DC9B-8116C8AAE1E8}"/>
              </a:ext>
            </a:extLst>
          </p:cNvPr>
          <p:cNvCxnSpPr>
            <a:cxnSpLocks/>
            <a:stCxn id="38" idx="3"/>
            <a:endCxn id="41" idx="4"/>
          </p:cNvCxnSpPr>
          <p:nvPr/>
        </p:nvCxnSpPr>
        <p:spPr>
          <a:xfrm rot="10800000">
            <a:off x="1215517" y="4346529"/>
            <a:ext cx="1003851" cy="227679"/>
          </a:xfrm>
          <a:prstGeom prst="bentConnector2">
            <a:avLst/>
          </a:prstGeom>
          <a:ln w="38100">
            <a:solidFill>
              <a:srgbClr val="FFC000"/>
            </a:solidFill>
            <a:tailEnd type="triangle"/>
          </a:ln>
        </p:spPr>
        <p:style>
          <a:lnRef idx="2">
            <a:schemeClr val="accent1"/>
          </a:lnRef>
          <a:fillRef idx="0">
            <a:schemeClr val="accent1"/>
          </a:fillRef>
          <a:effectRef idx="1">
            <a:schemeClr val="accent1"/>
          </a:effectRef>
          <a:fontRef idx="minor">
            <a:schemeClr val="tx1"/>
          </a:fontRef>
        </p:style>
      </p:cxnSp>
      <p:pic>
        <p:nvPicPr>
          <p:cNvPr id="63" name="Picture 12" descr="SNSが表示されたスマートフォンのイラスト">
            <a:extLst>
              <a:ext uri="{FF2B5EF4-FFF2-40B4-BE49-F238E27FC236}">
                <a16:creationId xmlns:a16="http://schemas.microsoft.com/office/drawing/2014/main" id="{F66E8211-0557-DBE9-2491-B551E214E0F6}"/>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321645" y="4968554"/>
            <a:ext cx="561121" cy="817168"/>
          </a:xfrm>
          <a:prstGeom prst="rect">
            <a:avLst/>
          </a:prstGeom>
          <a:noFill/>
          <a:extLst>
            <a:ext uri="{909E8E84-426E-40DD-AFC4-6F175D3DCCD1}">
              <a14:hiddenFill xmlns:a14="http://schemas.microsoft.com/office/drawing/2010/main">
                <a:solidFill>
                  <a:srgbClr val="FFFFFF"/>
                </a:solidFill>
              </a14:hiddenFill>
            </a:ext>
          </a:extLst>
        </p:spPr>
      </p:pic>
      <p:sp>
        <p:nvSpPr>
          <p:cNvPr id="49" name="吹き出し: 四角形 48">
            <a:extLst>
              <a:ext uri="{FF2B5EF4-FFF2-40B4-BE49-F238E27FC236}">
                <a16:creationId xmlns:a16="http://schemas.microsoft.com/office/drawing/2014/main" id="{4E229705-B850-D02E-6E49-261203758FA5}"/>
              </a:ext>
            </a:extLst>
          </p:cNvPr>
          <p:cNvSpPr/>
          <p:nvPr/>
        </p:nvSpPr>
        <p:spPr>
          <a:xfrm>
            <a:off x="1910472" y="5038117"/>
            <a:ext cx="2087691" cy="614433"/>
          </a:xfrm>
          <a:prstGeom prst="wedgeRectCallout">
            <a:avLst>
              <a:gd name="adj1" fmla="val -59955"/>
              <a:gd name="adj2" fmla="val -17321"/>
            </a:avLst>
          </a:prstGeom>
          <a:solidFill>
            <a:schemeClr val="bg1"/>
          </a:solidFill>
          <a:ln w="9525">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endParaRPr kumimoji="1" lang="ja-JP" altLang="en-US" sz="1200" dirty="0">
              <a:solidFill>
                <a:schemeClr val="tx1"/>
              </a:solidFill>
              <a:latin typeface="BIZ UDゴシック" panose="020B0400000000000000" pitchFamily="49" charset="-128"/>
              <a:ea typeface="BIZ UDゴシック" panose="020B0400000000000000" pitchFamily="49" charset="-128"/>
            </a:endParaRPr>
          </a:p>
        </p:txBody>
      </p:sp>
      <p:sp>
        <p:nvSpPr>
          <p:cNvPr id="50" name="正方形/長方形 49">
            <a:extLst>
              <a:ext uri="{FF2B5EF4-FFF2-40B4-BE49-F238E27FC236}">
                <a16:creationId xmlns:a16="http://schemas.microsoft.com/office/drawing/2014/main" id="{EFB934F2-6C3D-6048-4F00-17ACFC8497C3}"/>
              </a:ext>
            </a:extLst>
          </p:cNvPr>
          <p:cNvSpPr/>
          <p:nvPr/>
        </p:nvSpPr>
        <p:spPr>
          <a:xfrm>
            <a:off x="2006249" y="5117335"/>
            <a:ext cx="900000" cy="1913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宿泊地は？</a:t>
            </a:r>
          </a:p>
        </p:txBody>
      </p:sp>
      <p:sp>
        <p:nvSpPr>
          <p:cNvPr id="51" name="正方形/長方形 50">
            <a:extLst>
              <a:ext uri="{FF2B5EF4-FFF2-40B4-BE49-F238E27FC236}">
                <a16:creationId xmlns:a16="http://schemas.microsoft.com/office/drawing/2014/main" id="{784B097F-7A09-0A14-8338-71EDDE41FE31}"/>
              </a:ext>
            </a:extLst>
          </p:cNvPr>
          <p:cNvSpPr/>
          <p:nvPr/>
        </p:nvSpPr>
        <p:spPr>
          <a:xfrm>
            <a:off x="2979446" y="5117335"/>
            <a:ext cx="900000" cy="1913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誰と行く？</a:t>
            </a:r>
          </a:p>
        </p:txBody>
      </p:sp>
      <p:sp>
        <p:nvSpPr>
          <p:cNvPr id="52" name="正方形/長方形 51">
            <a:extLst>
              <a:ext uri="{FF2B5EF4-FFF2-40B4-BE49-F238E27FC236}">
                <a16:creationId xmlns:a16="http://schemas.microsoft.com/office/drawing/2014/main" id="{9B25407F-372E-3B6F-6BFF-FCA21C911A6B}"/>
              </a:ext>
            </a:extLst>
          </p:cNvPr>
          <p:cNvSpPr/>
          <p:nvPr/>
        </p:nvSpPr>
        <p:spPr>
          <a:xfrm>
            <a:off x="1994959" y="5376474"/>
            <a:ext cx="900000" cy="1913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何がしたい？</a:t>
            </a:r>
          </a:p>
        </p:txBody>
      </p:sp>
      <p:sp>
        <p:nvSpPr>
          <p:cNvPr id="62" name="正方形/長方形 61">
            <a:extLst>
              <a:ext uri="{FF2B5EF4-FFF2-40B4-BE49-F238E27FC236}">
                <a16:creationId xmlns:a16="http://schemas.microsoft.com/office/drawing/2014/main" id="{C331C76B-34E6-1D09-E240-E50CF861D0EA}"/>
              </a:ext>
            </a:extLst>
          </p:cNvPr>
          <p:cNvSpPr/>
          <p:nvPr/>
        </p:nvSpPr>
        <p:spPr>
          <a:xfrm>
            <a:off x="2979446" y="5376474"/>
            <a:ext cx="900000" cy="1913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何時まで？</a:t>
            </a:r>
          </a:p>
        </p:txBody>
      </p:sp>
      <p:sp>
        <p:nvSpPr>
          <p:cNvPr id="64" name="正方形/長方形 63">
            <a:extLst>
              <a:ext uri="{FF2B5EF4-FFF2-40B4-BE49-F238E27FC236}">
                <a16:creationId xmlns:a16="http://schemas.microsoft.com/office/drawing/2014/main" id="{47BB45FC-75C7-5C7C-6B83-16931BEBDDCC}"/>
              </a:ext>
            </a:extLst>
          </p:cNvPr>
          <p:cNvSpPr/>
          <p:nvPr/>
        </p:nvSpPr>
        <p:spPr>
          <a:xfrm>
            <a:off x="490364" y="5810252"/>
            <a:ext cx="676184" cy="32186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キオスク</a:t>
            </a:r>
            <a:endParaRPr kumimoji="1" lang="en-US" altLang="ja-JP" sz="900" dirty="0">
              <a:solidFill>
                <a:schemeClr val="tx1"/>
              </a:solidFill>
              <a:latin typeface="BIZ UDゴシック" panose="020B0400000000000000" pitchFamily="49" charset="-128"/>
              <a:ea typeface="BIZ UDゴシック" panose="020B0400000000000000" pitchFamily="49" charset="-128"/>
            </a:endParaRPr>
          </a:p>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端末</a:t>
            </a:r>
          </a:p>
        </p:txBody>
      </p:sp>
      <p:sp>
        <p:nvSpPr>
          <p:cNvPr id="65" name="正方形/長方形 64">
            <a:extLst>
              <a:ext uri="{FF2B5EF4-FFF2-40B4-BE49-F238E27FC236}">
                <a16:creationId xmlns:a16="http://schemas.microsoft.com/office/drawing/2014/main" id="{7E049356-0078-99E0-D08D-D571173440BE}"/>
              </a:ext>
            </a:extLst>
          </p:cNvPr>
          <p:cNvSpPr/>
          <p:nvPr/>
        </p:nvSpPr>
        <p:spPr>
          <a:xfrm>
            <a:off x="1295315" y="5840105"/>
            <a:ext cx="558830" cy="2255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r>
              <a:rPr kumimoji="1" lang="ja-JP" altLang="en-US" sz="900" dirty="0">
                <a:solidFill>
                  <a:schemeClr val="tx1"/>
                </a:solidFill>
                <a:latin typeface="BIZ UDゴシック" panose="020B0400000000000000" pitchFamily="49" charset="-128"/>
                <a:ea typeface="BIZ UDゴシック" panose="020B0400000000000000" pitchFamily="49" charset="-128"/>
              </a:rPr>
              <a:t>スマホ</a:t>
            </a:r>
          </a:p>
        </p:txBody>
      </p:sp>
      <p:graphicFrame>
        <p:nvGraphicFramePr>
          <p:cNvPr id="66" name="表 65">
            <a:extLst>
              <a:ext uri="{FF2B5EF4-FFF2-40B4-BE49-F238E27FC236}">
                <a16:creationId xmlns:a16="http://schemas.microsoft.com/office/drawing/2014/main" id="{E86A47E4-2A6E-5CC9-0878-8E3E126DDEC4}"/>
              </a:ext>
            </a:extLst>
          </p:cNvPr>
          <p:cNvGraphicFramePr>
            <a:graphicFrameLocks noGrp="1"/>
          </p:cNvGraphicFramePr>
          <p:nvPr>
            <p:extLst>
              <p:ext uri="{D42A27DB-BD31-4B8C-83A1-F6EECF244321}">
                <p14:modId xmlns:p14="http://schemas.microsoft.com/office/powerpoint/2010/main" val="967997585"/>
              </p:ext>
            </p:extLst>
          </p:nvPr>
        </p:nvGraphicFramePr>
        <p:xfrm>
          <a:off x="419311" y="6747129"/>
          <a:ext cx="4622595" cy="525000"/>
        </p:xfrm>
        <a:graphic>
          <a:graphicData uri="http://schemas.openxmlformats.org/drawingml/2006/table">
            <a:tbl>
              <a:tblPr firstRow="1" bandRow="1">
                <a:tableStyleId>{5940675A-B579-460E-94D1-54222C63F5DA}</a:tableStyleId>
              </a:tblPr>
              <a:tblGrid>
                <a:gridCol w="1193589">
                  <a:extLst>
                    <a:ext uri="{9D8B030D-6E8A-4147-A177-3AD203B41FA5}">
                      <a16:colId xmlns:a16="http://schemas.microsoft.com/office/drawing/2014/main" val="2485120218"/>
                    </a:ext>
                  </a:extLst>
                </a:gridCol>
                <a:gridCol w="489858">
                  <a:extLst>
                    <a:ext uri="{9D8B030D-6E8A-4147-A177-3AD203B41FA5}">
                      <a16:colId xmlns:a16="http://schemas.microsoft.com/office/drawing/2014/main" val="140427893"/>
                    </a:ext>
                  </a:extLst>
                </a:gridCol>
                <a:gridCol w="489858">
                  <a:extLst>
                    <a:ext uri="{9D8B030D-6E8A-4147-A177-3AD203B41FA5}">
                      <a16:colId xmlns:a16="http://schemas.microsoft.com/office/drawing/2014/main" val="1181565206"/>
                    </a:ext>
                  </a:extLst>
                </a:gridCol>
                <a:gridCol w="489858">
                  <a:extLst>
                    <a:ext uri="{9D8B030D-6E8A-4147-A177-3AD203B41FA5}">
                      <a16:colId xmlns:a16="http://schemas.microsoft.com/office/drawing/2014/main" val="1688855758"/>
                    </a:ext>
                  </a:extLst>
                </a:gridCol>
                <a:gridCol w="489858">
                  <a:extLst>
                    <a:ext uri="{9D8B030D-6E8A-4147-A177-3AD203B41FA5}">
                      <a16:colId xmlns:a16="http://schemas.microsoft.com/office/drawing/2014/main" val="3034303327"/>
                    </a:ext>
                  </a:extLst>
                </a:gridCol>
                <a:gridCol w="489858">
                  <a:extLst>
                    <a:ext uri="{9D8B030D-6E8A-4147-A177-3AD203B41FA5}">
                      <a16:colId xmlns:a16="http://schemas.microsoft.com/office/drawing/2014/main" val="902510428"/>
                    </a:ext>
                  </a:extLst>
                </a:gridCol>
                <a:gridCol w="489858">
                  <a:extLst>
                    <a:ext uri="{9D8B030D-6E8A-4147-A177-3AD203B41FA5}">
                      <a16:colId xmlns:a16="http://schemas.microsoft.com/office/drawing/2014/main" val="3880436159"/>
                    </a:ext>
                  </a:extLst>
                </a:gridCol>
                <a:gridCol w="489858">
                  <a:extLst>
                    <a:ext uri="{9D8B030D-6E8A-4147-A177-3AD203B41FA5}">
                      <a16:colId xmlns:a16="http://schemas.microsoft.com/office/drawing/2014/main" val="825708744"/>
                    </a:ext>
                  </a:extLst>
                </a:gridCol>
              </a:tblGrid>
              <a:tr h="0">
                <a:tc>
                  <a:txBody>
                    <a:bodyPr/>
                    <a:lstStyle/>
                    <a:p>
                      <a:pPr algn="ctr">
                        <a:lnSpc>
                          <a:spcPts val="600"/>
                        </a:lnSpc>
                      </a:pPr>
                      <a:r>
                        <a:rPr kumimoji="1" lang="ja-JP" altLang="en-US" sz="600" dirty="0">
                          <a:latin typeface="BIZ UDゴシック" panose="020B0400000000000000" pitchFamily="49" charset="-128"/>
                          <a:ea typeface="BIZ UDゴシック" panose="020B0400000000000000" pitchFamily="49" charset="-128"/>
                        </a:rPr>
                        <a:t>項目</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en-US" altLang="ja-JP" sz="600" dirty="0">
                          <a:latin typeface="BIZ UDゴシック" panose="020B0400000000000000" pitchFamily="49" charset="-128"/>
                          <a:ea typeface="BIZ UDゴシック" panose="020B0400000000000000" pitchFamily="49" charset="-128"/>
                        </a:rPr>
                        <a:t>9</a:t>
                      </a:r>
                      <a:r>
                        <a:rPr kumimoji="1" lang="ja-JP" altLang="en-US" sz="600" dirty="0">
                          <a:latin typeface="BIZ UDゴシック" panose="020B0400000000000000" pitchFamily="49" charset="-128"/>
                          <a:ea typeface="BIZ UDゴシック" panose="020B0400000000000000" pitchFamily="49" charset="-128"/>
                        </a:rPr>
                        <a:t>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en-US" altLang="ja-JP" sz="600" dirty="0">
                          <a:latin typeface="BIZ UDゴシック" panose="020B0400000000000000" pitchFamily="49" charset="-128"/>
                          <a:ea typeface="BIZ UDゴシック" panose="020B0400000000000000" pitchFamily="49" charset="-128"/>
                        </a:rPr>
                        <a:t>10</a:t>
                      </a:r>
                      <a:r>
                        <a:rPr kumimoji="1" lang="ja-JP" altLang="en-US" sz="600" dirty="0">
                          <a:latin typeface="BIZ UDゴシック" panose="020B0400000000000000" pitchFamily="49" charset="-128"/>
                          <a:ea typeface="BIZ UDゴシック" panose="020B0400000000000000" pitchFamily="49" charset="-128"/>
                        </a:rPr>
                        <a:t>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en-US" altLang="ja-JP" sz="600" dirty="0">
                          <a:latin typeface="BIZ UDゴシック" panose="020B0400000000000000" pitchFamily="49" charset="-128"/>
                          <a:ea typeface="BIZ UDゴシック" panose="020B0400000000000000" pitchFamily="49" charset="-128"/>
                        </a:rPr>
                        <a:t>11</a:t>
                      </a:r>
                      <a:r>
                        <a:rPr kumimoji="1" lang="ja-JP" altLang="en-US" sz="600" dirty="0">
                          <a:latin typeface="BIZ UDゴシック" panose="020B0400000000000000" pitchFamily="49" charset="-128"/>
                          <a:ea typeface="BIZ UDゴシック" panose="020B0400000000000000" pitchFamily="49" charset="-128"/>
                        </a:rPr>
                        <a:t>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en-US" altLang="ja-JP" sz="600" dirty="0">
                          <a:latin typeface="BIZ UDゴシック" panose="020B0400000000000000" pitchFamily="49" charset="-128"/>
                          <a:ea typeface="BIZ UDゴシック" panose="020B0400000000000000" pitchFamily="49" charset="-128"/>
                        </a:rPr>
                        <a:t>12</a:t>
                      </a:r>
                      <a:r>
                        <a:rPr kumimoji="1" lang="ja-JP" altLang="en-US" sz="600" dirty="0">
                          <a:latin typeface="BIZ UDゴシック" panose="020B0400000000000000" pitchFamily="49" charset="-128"/>
                          <a:ea typeface="BIZ UDゴシック" panose="020B0400000000000000" pitchFamily="49" charset="-128"/>
                        </a:rPr>
                        <a:t>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ja-JP" altLang="en-US" sz="600" dirty="0">
                          <a:latin typeface="BIZ UDゴシック" panose="020B0400000000000000" pitchFamily="49" charset="-128"/>
                          <a:ea typeface="BIZ UDゴシック" panose="020B0400000000000000" pitchFamily="49" charset="-128"/>
                        </a:rPr>
                        <a:t>１月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ja-JP" altLang="en-US" sz="600" dirty="0">
                          <a:latin typeface="BIZ UDゴシック" panose="020B0400000000000000" pitchFamily="49" charset="-128"/>
                          <a:ea typeface="BIZ UDゴシック" panose="020B0400000000000000" pitchFamily="49" charset="-128"/>
                        </a:rPr>
                        <a:t>２月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lnSpc>
                          <a:spcPts val="600"/>
                        </a:lnSpc>
                      </a:pPr>
                      <a:r>
                        <a:rPr kumimoji="1" lang="ja-JP" altLang="en-US" sz="600" dirty="0">
                          <a:latin typeface="BIZ UDゴシック" panose="020B0400000000000000" pitchFamily="49" charset="-128"/>
                          <a:ea typeface="BIZ UDゴシック" panose="020B0400000000000000" pitchFamily="49" charset="-128"/>
                        </a:rPr>
                        <a:t>３月</a:t>
                      </a: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629207501"/>
                  </a:ext>
                </a:extLst>
              </a:tr>
              <a:tr h="0">
                <a:tc>
                  <a:txBody>
                    <a:bodyPr/>
                    <a:lstStyle/>
                    <a:p>
                      <a:pPr algn="l">
                        <a:lnSpc>
                          <a:spcPts val="600"/>
                        </a:lnSpc>
                      </a:pPr>
                      <a:r>
                        <a:rPr kumimoji="1" lang="en-US" altLang="ja-JP" sz="600" dirty="0">
                          <a:latin typeface="BIZ UDゴシック" panose="020B0400000000000000" pitchFamily="49" charset="-128"/>
                          <a:ea typeface="BIZ UDゴシック" panose="020B0400000000000000" pitchFamily="49" charset="-128"/>
                        </a:rPr>
                        <a:t>4</a:t>
                      </a:r>
                      <a:r>
                        <a:rPr kumimoji="1" lang="ja-JP" altLang="en-US" sz="600" dirty="0">
                          <a:latin typeface="BIZ UDゴシック" panose="020B0400000000000000" pitchFamily="49" charset="-128"/>
                          <a:ea typeface="BIZ UDゴシック" panose="020B0400000000000000" pitchFamily="49" charset="-128"/>
                        </a:rPr>
                        <a:t>市観光スポット登録</a:t>
                      </a:r>
                      <a:endParaRPr kumimoji="1" lang="en-US" altLang="ja-JP" sz="600" dirty="0">
                        <a:latin typeface="BIZ UDゴシック" panose="020B0400000000000000" pitchFamily="49" charset="-128"/>
                        <a:ea typeface="BIZ UDゴシック" panose="020B0400000000000000" pitchFamily="49" charset="-128"/>
                      </a:endParaRPr>
                    </a:p>
                    <a:p>
                      <a:pPr algn="l">
                        <a:lnSpc>
                          <a:spcPts val="600"/>
                        </a:lnSpc>
                      </a:pPr>
                      <a:r>
                        <a:rPr kumimoji="1" lang="ja-JP" altLang="en-US" sz="600" dirty="0">
                          <a:latin typeface="BIZ UDゴシック" panose="020B0400000000000000" pitchFamily="49" charset="-128"/>
                          <a:ea typeface="BIZ UDゴシック" panose="020B0400000000000000" pitchFamily="49" charset="-128"/>
                        </a:rPr>
                        <a:t>チラシ制作</a:t>
                      </a:r>
                      <a:endParaRPr kumimoji="1" lang="en-US" altLang="ja-JP" sz="600" dirty="0">
                        <a:latin typeface="BIZ UDゴシック" panose="020B0400000000000000" pitchFamily="49" charset="-128"/>
                        <a:ea typeface="BIZ UDゴシック" panose="020B0400000000000000" pitchFamily="49" charset="-128"/>
                      </a:endParaRPr>
                    </a:p>
                    <a:p>
                      <a:pPr algn="l">
                        <a:lnSpc>
                          <a:spcPts val="600"/>
                        </a:lnSpc>
                      </a:pPr>
                      <a:r>
                        <a:rPr kumimoji="1" lang="ja-JP" altLang="en-US" sz="600" dirty="0">
                          <a:latin typeface="BIZ UDゴシック" panose="020B0400000000000000" pitchFamily="49" charset="-128"/>
                          <a:ea typeface="BIZ UDゴシック" panose="020B0400000000000000" pitchFamily="49" charset="-128"/>
                        </a:rPr>
                        <a:t>実証事業</a:t>
                      </a:r>
                      <a:endParaRPr kumimoji="1" lang="en-US" altLang="ja-JP" sz="600" dirty="0">
                        <a:latin typeface="BIZ UDゴシック" panose="020B0400000000000000" pitchFamily="49" charset="-128"/>
                        <a:ea typeface="BIZ UDゴシック" panose="020B0400000000000000" pitchFamily="49" charset="-128"/>
                      </a:endParaRPr>
                    </a:p>
                    <a:p>
                      <a:pPr algn="l">
                        <a:lnSpc>
                          <a:spcPts val="600"/>
                        </a:lnSpc>
                      </a:pPr>
                      <a:r>
                        <a:rPr kumimoji="1" lang="ja-JP" altLang="en-US" sz="600" dirty="0">
                          <a:latin typeface="BIZ UDゴシック" panose="020B0400000000000000" pitchFamily="49" charset="-128"/>
                          <a:ea typeface="BIZ UDゴシック" panose="020B0400000000000000" pitchFamily="49" charset="-128"/>
                        </a:rPr>
                        <a:t>成果報告会</a:t>
                      </a:r>
                      <a:endParaRPr kumimoji="1" lang="en-US" altLang="ja-JP" sz="6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lnSpc>
                          <a:spcPts val="600"/>
                        </a:lnSpc>
                      </a:pPr>
                      <a:endParaRPr kumimoji="1" lang="en-US" altLang="ja-JP" sz="600" dirty="0">
                        <a:latin typeface="BIZ UDゴシック" panose="020B0400000000000000" pitchFamily="49" charset="-128"/>
                        <a:ea typeface="BIZ UDゴシック" panose="020B0400000000000000" pitchFamily="49" charset="-128"/>
                      </a:endParaRPr>
                    </a:p>
                    <a:p>
                      <a:pPr algn="ctr">
                        <a:lnSpc>
                          <a:spcPts val="600"/>
                        </a:lnSpc>
                      </a:pPr>
                      <a:endParaRPr kumimoji="1" lang="en-US" altLang="ja-JP" sz="600" dirty="0">
                        <a:latin typeface="BIZ UDゴシック" panose="020B0400000000000000" pitchFamily="49" charset="-128"/>
                        <a:ea typeface="BIZ UDゴシック" panose="020B0400000000000000" pitchFamily="49" charset="-128"/>
                      </a:endParaRPr>
                    </a:p>
                    <a:p>
                      <a:pPr algn="ctr">
                        <a:lnSpc>
                          <a:spcPts val="600"/>
                        </a:lnSpc>
                      </a:pPr>
                      <a:endParaRPr kumimoji="1" lang="en-US" altLang="ja-JP"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lnSpc>
                          <a:spcPts val="600"/>
                        </a:lnSpc>
                      </a:pPr>
                      <a:endParaRPr kumimoji="1" lang="ja-JP" altLang="en-US"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lnSpc>
                          <a:spcPts val="600"/>
                        </a:lnSpc>
                      </a:pPr>
                      <a:endParaRPr kumimoji="1" lang="ja-JP" altLang="en-US"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lnSpc>
                          <a:spcPts val="600"/>
                        </a:lnSpc>
                      </a:pPr>
                      <a:endParaRPr kumimoji="1" lang="ja-JP" altLang="en-US"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lnSpc>
                          <a:spcPts val="600"/>
                        </a:lnSpc>
                      </a:pPr>
                      <a:endParaRPr kumimoji="1" lang="ja-JP" altLang="en-US"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ts val="600"/>
                        </a:lnSpc>
                        <a:spcBef>
                          <a:spcPts val="0"/>
                        </a:spcBef>
                        <a:spcAft>
                          <a:spcPts val="0"/>
                        </a:spcAft>
                        <a:buClrTx/>
                        <a:buSzTx/>
                        <a:buFontTx/>
                        <a:buNone/>
                        <a:tabLst/>
                        <a:defRPr/>
                      </a:pPr>
                      <a:endParaRPr kumimoji="1" lang="ja-JP" altLang="en-US" sz="600" dirty="0">
                        <a:latin typeface="BIZ UDゴシック" panose="020B0400000000000000" pitchFamily="49" charset="-128"/>
                        <a:ea typeface="BIZ UDゴシック" panose="020B0400000000000000" pitchFamily="49" charset="-128"/>
                      </a:endParaRPr>
                    </a:p>
                  </a:txBody>
                  <a:tcPr marL="36000" marR="36000" marT="36000" marB="36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l">
                        <a:lnSpc>
                          <a:spcPts val="600"/>
                        </a:lnSpc>
                      </a:pPr>
                      <a:endParaRPr kumimoji="1" lang="en-US" altLang="ja-JP" sz="600" dirty="0">
                        <a:latin typeface="BIZ UDゴシック" panose="020B0400000000000000" pitchFamily="49" charset="-128"/>
                        <a:ea typeface="BIZ UDゴシック" panose="020B0400000000000000" pitchFamily="49" charset="-128"/>
                      </a:endParaRPr>
                    </a:p>
                    <a:p>
                      <a:pPr algn="l">
                        <a:lnSpc>
                          <a:spcPts val="600"/>
                        </a:lnSpc>
                      </a:pPr>
                      <a:endParaRPr kumimoji="1" lang="en-US" altLang="ja-JP" sz="600" dirty="0">
                        <a:latin typeface="BIZ UDゴシック" panose="020B0400000000000000" pitchFamily="49" charset="-128"/>
                        <a:ea typeface="BIZ UDゴシック" panose="020B0400000000000000" pitchFamily="49" charset="-128"/>
                      </a:endParaRPr>
                    </a:p>
                    <a:p>
                      <a:pPr algn="l">
                        <a:lnSpc>
                          <a:spcPts val="600"/>
                        </a:lnSpc>
                      </a:pPr>
                      <a:endParaRPr kumimoji="1" lang="en-US" altLang="ja-JP" sz="600" dirty="0">
                        <a:latin typeface="BIZ UDゴシック" panose="020B0400000000000000" pitchFamily="49" charset="-128"/>
                        <a:ea typeface="BIZ UDゴシック" panose="020B0400000000000000" pitchFamily="49" charset="-128"/>
                      </a:endParaRPr>
                    </a:p>
                    <a:p>
                      <a:pPr algn="r">
                        <a:lnSpc>
                          <a:spcPts val="600"/>
                        </a:lnSpc>
                      </a:pPr>
                      <a:r>
                        <a:rPr kumimoji="1" lang="ja-JP" altLang="en-US" sz="600" dirty="0">
                          <a:latin typeface="BIZ UDゴシック" panose="020B0400000000000000" pitchFamily="49" charset="-128"/>
                          <a:ea typeface="BIZ UDゴシック" panose="020B0400000000000000" pitchFamily="49" charset="-128"/>
                        </a:rPr>
                        <a:t>●</a:t>
                      </a:r>
                      <a:endParaRPr kumimoji="1" lang="en-US" altLang="ja-JP" sz="6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0416378"/>
                  </a:ext>
                </a:extLst>
              </a:tr>
            </a:tbl>
          </a:graphicData>
        </a:graphic>
      </p:graphicFrame>
      <p:cxnSp>
        <p:nvCxnSpPr>
          <p:cNvPr id="68" name="直線矢印コネクタ 67">
            <a:extLst>
              <a:ext uri="{FF2B5EF4-FFF2-40B4-BE49-F238E27FC236}">
                <a16:creationId xmlns:a16="http://schemas.microsoft.com/office/drawing/2014/main" id="{15BF6BBA-5526-B529-6125-15CEC1B2C056}"/>
              </a:ext>
            </a:extLst>
          </p:cNvPr>
          <p:cNvCxnSpPr/>
          <p:nvPr/>
        </p:nvCxnSpPr>
        <p:spPr>
          <a:xfrm>
            <a:off x="1631950" y="6965950"/>
            <a:ext cx="438150" cy="0"/>
          </a:xfrm>
          <a:prstGeom prst="straightConnector1">
            <a:avLst/>
          </a:prstGeom>
          <a:ln w="6350">
            <a:solidFill>
              <a:schemeClr val="tx1"/>
            </a:solidFill>
            <a:tailEnd type="triangle" w="sm" len="med"/>
          </a:ln>
        </p:spPr>
        <p:style>
          <a:lnRef idx="2">
            <a:schemeClr val="accent1"/>
          </a:lnRef>
          <a:fillRef idx="0">
            <a:schemeClr val="accent1"/>
          </a:fillRef>
          <a:effectRef idx="1">
            <a:schemeClr val="accent1"/>
          </a:effectRef>
          <a:fontRef idx="minor">
            <a:schemeClr val="tx1"/>
          </a:fontRef>
        </p:style>
      </p:cxnSp>
      <p:cxnSp>
        <p:nvCxnSpPr>
          <p:cNvPr id="69" name="直線矢印コネクタ 68">
            <a:extLst>
              <a:ext uri="{FF2B5EF4-FFF2-40B4-BE49-F238E27FC236}">
                <a16:creationId xmlns:a16="http://schemas.microsoft.com/office/drawing/2014/main" id="{C8AAEFD0-DED8-9CFB-74FA-B51CAA35126D}"/>
              </a:ext>
            </a:extLst>
          </p:cNvPr>
          <p:cNvCxnSpPr/>
          <p:nvPr/>
        </p:nvCxnSpPr>
        <p:spPr>
          <a:xfrm>
            <a:off x="1635070" y="7045325"/>
            <a:ext cx="438150" cy="0"/>
          </a:xfrm>
          <a:prstGeom prst="straightConnector1">
            <a:avLst/>
          </a:prstGeom>
          <a:ln w="6350">
            <a:solidFill>
              <a:schemeClr val="tx1"/>
            </a:solidFill>
            <a:tailEnd type="triangle" w="sm" len="med"/>
          </a:ln>
        </p:spPr>
        <p:style>
          <a:lnRef idx="2">
            <a:schemeClr val="accent1"/>
          </a:lnRef>
          <a:fillRef idx="0">
            <a:schemeClr val="accent1"/>
          </a:fillRef>
          <a:effectRef idx="1">
            <a:schemeClr val="accent1"/>
          </a:effectRef>
          <a:fontRef idx="minor">
            <a:schemeClr val="tx1"/>
          </a:fontRef>
        </p:style>
      </p:cxnSp>
      <p:cxnSp>
        <p:nvCxnSpPr>
          <p:cNvPr id="70" name="直線矢印コネクタ 69">
            <a:extLst>
              <a:ext uri="{FF2B5EF4-FFF2-40B4-BE49-F238E27FC236}">
                <a16:creationId xmlns:a16="http://schemas.microsoft.com/office/drawing/2014/main" id="{A3A3CA85-4929-64FF-F4A3-E329A4B136E4}"/>
              </a:ext>
            </a:extLst>
          </p:cNvPr>
          <p:cNvCxnSpPr>
            <a:cxnSpLocks/>
          </p:cNvCxnSpPr>
          <p:nvPr/>
        </p:nvCxnSpPr>
        <p:spPr>
          <a:xfrm>
            <a:off x="2119720" y="7121525"/>
            <a:ext cx="2401480" cy="0"/>
          </a:xfrm>
          <a:prstGeom prst="straightConnector1">
            <a:avLst/>
          </a:prstGeom>
          <a:ln w="6350">
            <a:solidFill>
              <a:schemeClr val="tx1"/>
            </a:solidFill>
            <a:tailEnd type="triangle" w="sm" len="med"/>
          </a:ln>
        </p:spPr>
        <p:style>
          <a:lnRef idx="2">
            <a:schemeClr val="accent1"/>
          </a:lnRef>
          <a:fillRef idx="0">
            <a:schemeClr val="accent1"/>
          </a:fillRef>
          <a:effectRef idx="1">
            <a:schemeClr val="accent1"/>
          </a:effectRef>
          <a:fontRef idx="minor">
            <a:schemeClr val="tx1"/>
          </a:fontRef>
        </p:style>
      </p:cxnSp>
      <p:sp>
        <p:nvSpPr>
          <p:cNvPr id="72" name="テキスト ボックス 71">
            <a:extLst>
              <a:ext uri="{FF2B5EF4-FFF2-40B4-BE49-F238E27FC236}">
                <a16:creationId xmlns:a16="http://schemas.microsoft.com/office/drawing/2014/main" id="{74844693-EBF5-6E3E-B343-B4A84CF0E10F}"/>
              </a:ext>
            </a:extLst>
          </p:cNvPr>
          <p:cNvSpPr txBox="1"/>
          <p:nvPr/>
        </p:nvSpPr>
        <p:spPr>
          <a:xfrm>
            <a:off x="7169126" y="1275584"/>
            <a:ext cx="1569660" cy="369332"/>
          </a:xfrm>
          <a:prstGeom prst="rect">
            <a:avLst/>
          </a:prstGeom>
          <a:noFill/>
          <a:ln>
            <a:solidFill>
              <a:schemeClr val="tx1"/>
            </a:solidFill>
          </a:ln>
        </p:spPr>
        <p:txBody>
          <a:bodyPr wrap="non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●●●●株式会社</a:t>
            </a:r>
            <a:endParaRPr kumimoji="1" lang="en-US" altLang="ja-JP" sz="900" b="1" u="sng" dirty="0">
              <a:latin typeface="BIZ UDゴシック" panose="020B0400000000000000" pitchFamily="49" charset="-128"/>
              <a:ea typeface="BIZ UDゴシック" panose="020B0400000000000000" pitchFamily="49" charset="-128"/>
            </a:endParaRPr>
          </a:p>
          <a:p>
            <a:pPr algn="ctr"/>
            <a:r>
              <a:rPr kumimoji="1" lang="ja-JP" altLang="en-US" sz="900" dirty="0">
                <a:latin typeface="BIZ UDゴシック" panose="020B0400000000000000" pitchFamily="49" charset="-128"/>
                <a:ea typeface="BIZ UDゴシック" panose="020B0400000000000000" pitchFamily="49" charset="-128"/>
              </a:rPr>
              <a:t>全体統括／協議会との窓口</a:t>
            </a:r>
            <a:endParaRPr kumimoji="1" lang="en-US" altLang="ja-JP" sz="900" dirty="0">
              <a:latin typeface="BIZ UDゴシック" panose="020B0400000000000000" pitchFamily="49" charset="-128"/>
              <a:ea typeface="BIZ UDゴシック" panose="020B0400000000000000" pitchFamily="49" charset="-128"/>
            </a:endParaRPr>
          </a:p>
        </p:txBody>
      </p:sp>
      <p:sp>
        <p:nvSpPr>
          <p:cNvPr id="73" name="テキスト ボックス 72">
            <a:extLst>
              <a:ext uri="{FF2B5EF4-FFF2-40B4-BE49-F238E27FC236}">
                <a16:creationId xmlns:a16="http://schemas.microsoft.com/office/drawing/2014/main" id="{D45E2110-1132-8ABC-0E88-14AB93B43195}"/>
              </a:ext>
            </a:extLst>
          </p:cNvPr>
          <p:cNvSpPr txBox="1"/>
          <p:nvPr/>
        </p:nvSpPr>
        <p:spPr>
          <a:xfrm>
            <a:off x="7280951" y="1875957"/>
            <a:ext cx="1346010" cy="369332"/>
          </a:xfrm>
          <a:prstGeom prst="rect">
            <a:avLst/>
          </a:prstGeom>
          <a:noFill/>
          <a:ln>
            <a:solidFill>
              <a:schemeClr val="tx1"/>
            </a:solidFill>
          </a:ln>
        </p:spPr>
        <p:txBody>
          <a:bodyPr wrap="non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■■■■株式会社</a:t>
            </a:r>
            <a:endParaRPr kumimoji="1" lang="en-US" altLang="ja-JP" sz="900" b="1" u="sng" dirty="0">
              <a:latin typeface="BIZ UDゴシック" panose="020B0400000000000000" pitchFamily="49" charset="-128"/>
              <a:ea typeface="BIZ UDゴシック" panose="020B0400000000000000" pitchFamily="49" charset="-128"/>
            </a:endParaRPr>
          </a:p>
          <a:p>
            <a:pPr algn="ctr"/>
            <a:r>
              <a:rPr kumimoji="1" lang="en-US" altLang="ja-JP" sz="900" dirty="0">
                <a:latin typeface="BIZ UDゴシック" panose="020B0400000000000000" pitchFamily="49" charset="-128"/>
                <a:ea typeface="BIZ UDゴシック" panose="020B0400000000000000" pitchFamily="49" charset="-128"/>
              </a:rPr>
              <a:t>AI</a:t>
            </a:r>
            <a:r>
              <a:rPr kumimoji="1" lang="ja-JP" altLang="en-US" sz="900" dirty="0">
                <a:latin typeface="BIZ UDゴシック" panose="020B0400000000000000" pitchFamily="49" charset="-128"/>
                <a:ea typeface="BIZ UDゴシック" panose="020B0400000000000000" pitchFamily="49" charset="-128"/>
              </a:rPr>
              <a:t>コンシェルジュ開発</a:t>
            </a:r>
            <a:endParaRPr kumimoji="1" lang="en-US" altLang="ja-JP" sz="900" dirty="0">
              <a:latin typeface="BIZ UDゴシック" panose="020B0400000000000000" pitchFamily="49" charset="-128"/>
              <a:ea typeface="BIZ UDゴシック" panose="020B0400000000000000" pitchFamily="49" charset="-128"/>
            </a:endParaRPr>
          </a:p>
        </p:txBody>
      </p:sp>
      <p:sp>
        <p:nvSpPr>
          <p:cNvPr id="74" name="テキスト ボックス 73">
            <a:extLst>
              <a:ext uri="{FF2B5EF4-FFF2-40B4-BE49-F238E27FC236}">
                <a16:creationId xmlns:a16="http://schemas.microsoft.com/office/drawing/2014/main" id="{851315E7-3051-F3FE-7244-4F6726246423}"/>
              </a:ext>
            </a:extLst>
          </p:cNvPr>
          <p:cNvSpPr txBox="1"/>
          <p:nvPr/>
        </p:nvSpPr>
        <p:spPr>
          <a:xfrm>
            <a:off x="5826709" y="1875957"/>
            <a:ext cx="1338828" cy="369332"/>
          </a:xfrm>
          <a:prstGeom prst="rect">
            <a:avLst/>
          </a:prstGeom>
          <a:noFill/>
          <a:ln>
            <a:solidFill>
              <a:schemeClr val="tx1"/>
            </a:solidFill>
          </a:ln>
        </p:spPr>
        <p:txBody>
          <a:bodyPr wrap="non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□□□□株式会社</a:t>
            </a:r>
            <a:endParaRPr kumimoji="1" lang="en-US" altLang="ja-JP" sz="900" b="1" u="sng" dirty="0">
              <a:latin typeface="BIZ UDゴシック" panose="020B0400000000000000" pitchFamily="49" charset="-128"/>
              <a:ea typeface="BIZ UDゴシック" panose="020B0400000000000000" pitchFamily="49" charset="-128"/>
            </a:endParaRPr>
          </a:p>
          <a:p>
            <a:pPr algn="ctr"/>
            <a:r>
              <a:rPr kumimoji="1" lang="ja-JP" altLang="en-US" sz="900" dirty="0">
                <a:latin typeface="BIZ UDゴシック" panose="020B0400000000000000" pitchFamily="49" charset="-128"/>
                <a:ea typeface="BIZ UDゴシック" panose="020B0400000000000000" pitchFamily="49" charset="-128"/>
              </a:rPr>
              <a:t>観光スポット登録作業</a:t>
            </a:r>
            <a:endParaRPr kumimoji="1" lang="en-US" altLang="ja-JP" sz="900" dirty="0">
              <a:latin typeface="BIZ UDゴシック" panose="020B0400000000000000" pitchFamily="49" charset="-128"/>
              <a:ea typeface="BIZ UDゴシック" panose="020B0400000000000000" pitchFamily="49" charset="-128"/>
            </a:endParaRPr>
          </a:p>
        </p:txBody>
      </p:sp>
      <p:sp>
        <p:nvSpPr>
          <p:cNvPr id="75" name="テキスト ボックス 74">
            <a:extLst>
              <a:ext uri="{FF2B5EF4-FFF2-40B4-BE49-F238E27FC236}">
                <a16:creationId xmlns:a16="http://schemas.microsoft.com/office/drawing/2014/main" id="{F25FD297-44DD-CD3D-7F72-2C036A45701F}"/>
              </a:ext>
            </a:extLst>
          </p:cNvPr>
          <p:cNvSpPr txBox="1"/>
          <p:nvPr/>
        </p:nvSpPr>
        <p:spPr>
          <a:xfrm>
            <a:off x="8837381" y="1875957"/>
            <a:ext cx="1107996" cy="369332"/>
          </a:xfrm>
          <a:prstGeom prst="rect">
            <a:avLst/>
          </a:prstGeom>
          <a:noFill/>
          <a:ln>
            <a:solidFill>
              <a:schemeClr val="tx1"/>
            </a:solidFill>
          </a:ln>
        </p:spPr>
        <p:txBody>
          <a:bodyPr wrap="non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◎◎◎◎株式会社</a:t>
            </a:r>
            <a:endParaRPr kumimoji="1" lang="en-US" altLang="ja-JP" sz="900" b="1" u="sng" dirty="0">
              <a:latin typeface="BIZ UDゴシック" panose="020B0400000000000000" pitchFamily="49" charset="-128"/>
              <a:ea typeface="BIZ UDゴシック" panose="020B0400000000000000" pitchFamily="49" charset="-128"/>
            </a:endParaRPr>
          </a:p>
          <a:p>
            <a:pPr algn="ctr"/>
            <a:r>
              <a:rPr kumimoji="1" lang="ja-JP" altLang="en-US" sz="900" dirty="0">
                <a:latin typeface="BIZ UDゴシック" panose="020B0400000000000000" pitchFamily="49" charset="-128"/>
                <a:ea typeface="BIZ UDゴシック" panose="020B0400000000000000" pitchFamily="49" charset="-128"/>
              </a:rPr>
              <a:t>広告営業</a:t>
            </a:r>
            <a:endParaRPr kumimoji="1" lang="en-US" altLang="ja-JP" sz="900" dirty="0">
              <a:latin typeface="BIZ UDゴシック" panose="020B0400000000000000" pitchFamily="49" charset="-128"/>
              <a:ea typeface="BIZ UDゴシック" panose="020B0400000000000000" pitchFamily="49" charset="-128"/>
            </a:endParaRPr>
          </a:p>
        </p:txBody>
      </p:sp>
      <p:cxnSp>
        <p:nvCxnSpPr>
          <p:cNvPr id="77" name="直線コネクタ 76">
            <a:extLst>
              <a:ext uri="{FF2B5EF4-FFF2-40B4-BE49-F238E27FC236}">
                <a16:creationId xmlns:a16="http://schemas.microsoft.com/office/drawing/2014/main" id="{73735554-2A6B-6A30-61B3-FCA96CA572DA}"/>
              </a:ext>
            </a:extLst>
          </p:cNvPr>
          <p:cNvCxnSpPr>
            <a:stCxn id="72" idx="2"/>
            <a:endCxn id="73" idx="0"/>
          </p:cNvCxnSpPr>
          <p:nvPr/>
        </p:nvCxnSpPr>
        <p:spPr>
          <a:xfrm>
            <a:off x="7953956" y="1644916"/>
            <a:ext cx="0" cy="231041"/>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9" name="コネクタ: カギ線 78">
            <a:extLst>
              <a:ext uri="{FF2B5EF4-FFF2-40B4-BE49-F238E27FC236}">
                <a16:creationId xmlns:a16="http://schemas.microsoft.com/office/drawing/2014/main" id="{C44B8388-62F6-D150-ABD9-A9EF0B95315A}"/>
              </a:ext>
            </a:extLst>
          </p:cNvPr>
          <p:cNvCxnSpPr>
            <a:cxnSpLocks/>
            <a:stCxn id="72" idx="2"/>
            <a:endCxn id="74" idx="0"/>
          </p:cNvCxnSpPr>
          <p:nvPr/>
        </p:nvCxnSpPr>
        <p:spPr>
          <a:xfrm rot="5400000">
            <a:off x="7109520" y="1031520"/>
            <a:ext cx="231041" cy="1457833"/>
          </a:xfrm>
          <a:prstGeom prst="bentConnector3">
            <a:avLst>
              <a:gd name="adj1" fmla="val 50000"/>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1" name="コネクタ: カギ線 80">
            <a:extLst>
              <a:ext uri="{FF2B5EF4-FFF2-40B4-BE49-F238E27FC236}">
                <a16:creationId xmlns:a16="http://schemas.microsoft.com/office/drawing/2014/main" id="{17F0C625-9D57-87B3-1EA1-6EAA8DC32493}"/>
              </a:ext>
            </a:extLst>
          </p:cNvPr>
          <p:cNvCxnSpPr>
            <a:cxnSpLocks/>
            <a:stCxn id="72" idx="2"/>
            <a:endCxn id="75" idx="0"/>
          </p:cNvCxnSpPr>
          <p:nvPr/>
        </p:nvCxnSpPr>
        <p:spPr>
          <a:xfrm rot="16200000" flipH="1">
            <a:off x="8557147" y="1041724"/>
            <a:ext cx="231041" cy="1437423"/>
          </a:xfrm>
          <a:prstGeom prst="bentConnector3">
            <a:avLst>
              <a:gd name="adj1" fmla="val 50000"/>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sp>
        <p:nvSpPr>
          <p:cNvPr id="86" name="テキスト ボックス 85">
            <a:extLst>
              <a:ext uri="{FF2B5EF4-FFF2-40B4-BE49-F238E27FC236}">
                <a16:creationId xmlns:a16="http://schemas.microsoft.com/office/drawing/2014/main" id="{FF998311-77FC-5B48-67F5-4B8FB60BDDB1}"/>
              </a:ext>
            </a:extLst>
          </p:cNvPr>
          <p:cNvSpPr txBox="1"/>
          <p:nvPr/>
        </p:nvSpPr>
        <p:spPr>
          <a:xfrm>
            <a:off x="5826709" y="1275584"/>
            <a:ext cx="415499" cy="230832"/>
          </a:xfrm>
          <a:prstGeom prst="rect">
            <a:avLst/>
          </a:prstGeom>
          <a:solidFill>
            <a:schemeClr val="bg1">
              <a:lumMod val="75000"/>
            </a:schemeClr>
          </a:solidFill>
          <a:ln>
            <a:noFill/>
          </a:ln>
        </p:spPr>
        <p:txBody>
          <a:bodyPr wrap="non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４市</a:t>
            </a:r>
            <a:endParaRPr kumimoji="1" lang="en-US" altLang="ja-JP" sz="900" dirty="0">
              <a:latin typeface="BIZ UDゴシック" panose="020B0400000000000000" pitchFamily="49" charset="-128"/>
              <a:ea typeface="BIZ UDゴシック" panose="020B0400000000000000" pitchFamily="49" charset="-128"/>
            </a:endParaRPr>
          </a:p>
        </p:txBody>
      </p:sp>
      <p:sp>
        <p:nvSpPr>
          <p:cNvPr id="87" name="矢印: 上下 86">
            <a:extLst>
              <a:ext uri="{FF2B5EF4-FFF2-40B4-BE49-F238E27FC236}">
                <a16:creationId xmlns:a16="http://schemas.microsoft.com/office/drawing/2014/main" id="{EFC3C038-D5CA-1D2B-94E1-8AB0E758BC99}"/>
              </a:ext>
            </a:extLst>
          </p:cNvPr>
          <p:cNvSpPr/>
          <p:nvPr/>
        </p:nvSpPr>
        <p:spPr>
          <a:xfrm>
            <a:off x="5912442" y="1521213"/>
            <a:ext cx="244032" cy="333375"/>
          </a:xfrm>
          <a:prstGeom prst="upDownArrow">
            <a:avLst>
              <a:gd name="adj1" fmla="val 34277"/>
              <a:gd name="adj2" fmla="val 44759"/>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やりとり</a:t>
            </a:r>
          </a:p>
        </p:txBody>
      </p:sp>
      <p:sp>
        <p:nvSpPr>
          <p:cNvPr id="88" name="テキスト ボックス 87">
            <a:extLst>
              <a:ext uri="{FF2B5EF4-FFF2-40B4-BE49-F238E27FC236}">
                <a16:creationId xmlns:a16="http://schemas.microsoft.com/office/drawing/2014/main" id="{D1457212-BFE2-EB15-CDD6-404524A827C0}"/>
              </a:ext>
            </a:extLst>
          </p:cNvPr>
          <p:cNvSpPr txBox="1"/>
          <p:nvPr/>
        </p:nvSpPr>
        <p:spPr>
          <a:xfrm>
            <a:off x="9102818" y="1275584"/>
            <a:ext cx="1107996" cy="230832"/>
          </a:xfrm>
          <a:prstGeom prst="rect">
            <a:avLst/>
          </a:prstGeom>
          <a:solidFill>
            <a:schemeClr val="bg1">
              <a:lumMod val="75000"/>
            </a:schemeClr>
          </a:solidFill>
          <a:ln>
            <a:noFill/>
          </a:ln>
        </p:spPr>
        <p:txBody>
          <a:bodyPr wrap="square" rtlCol="0">
            <a:spAutoFit/>
          </a:bodyPr>
          <a:lstStyle/>
          <a:p>
            <a:pPr algn="ctr"/>
            <a:r>
              <a:rPr kumimoji="1" lang="ja-JP" altLang="en-US" sz="900" b="1" u="sng" dirty="0">
                <a:latin typeface="BIZ UDゴシック" panose="020B0400000000000000" pitchFamily="49" charset="-128"/>
                <a:ea typeface="BIZ UDゴシック" panose="020B0400000000000000" pitchFamily="49" charset="-128"/>
              </a:rPr>
              <a:t>観光施設等</a:t>
            </a:r>
            <a:endParaRPr kumimoji="1" lang="en-US" altLang="ja-JP" sz="900" dirty="0">
              <a:latin typeface="BIZ UDゴシック" panose="020B0400000000000000" pitchFamily="49" charset="-128"/>
              <a:ea typeface="BIZ UDゴシック" panose="020B0400000000000000" pitchFamily="49" charset="-128"/>
            </a:endParaRPr>
          </a:p>
        </p:txBody>
      </p:sp>
      <p:sp>
        <p:nvSpPr>
          <p:cNvPr id="91" name="矢印: 上 90">
            <a:extLst>
              <a:ext uri="{FF2B5EF4-FFF2-40B4-BE49-F238E27FC236}">
                <a16:creationId xmlns:a16="http://schemas.microsoft.com/office/drawing/2014/main" id="{A9473F61-38A5-D981-AC6B-C918E0576C0B}"/>
              </a:ext>
            </a:extLst>
          </p:cNvPr>
          <p:cNvSpPr/>
          <p:nvPr/>
        </p:nvSpPr>
        <p:spPr>
          <a:xfrm>
            <a:off x="9787201" y="1516387"/>
            <a:ext cx="209264" cy="333376"/>
          </a:xfrm>
          <a:prstGeom prst="upArrow">
            <a:avLst>
              <a:gd name="adj1" fmla="val 40897"/>
              <a:gd name="adj2" fmla="val 53034"/>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営業</a:t>
            </a:r>
            <a:endParaRPr kumimoji="1" lang="en-US" altLang="ja-JP" sz="800" dirty="0">
              <a:solidFill>
                <a:schemeClr val="tx1"/>
              </a:solidFill>
              <a:latin typeface="BIZ UDゴシック" panose="020B0400000000000000" pitchFamily="49" charset="-128"/>
              <a:ea typeface="BIZ UDゴシック" panose="020B0400000000000000" pitchFamily="49" charset="-128"/>
            </a:endParaRPr>
          </a:p>
          <a:p>
            <a:pPr algn="ctr"/>
            <a:r>
              <a:rPr kumimoji="1" lang="ja-JP" altLang="en-US" sz="800" dirty="0">
                <a:solidFill>
                  <a:schemeClr val="tx1"/>
                </a:solidFill>
                <a:latin typeface="BIZ UDゴシック" panose="020B0400000000000000" pitchFamily="49" charset="-128"/>
                <a:ea typeface="BIZ UDゴシック" panose="020B0400000000000000" pitchFamily="49" charset="-128"/>
              </a:rPr>
              <a:t>（実証事業中は無料）</a:t>
            </a:r>
          </a:p>
        </p:txBody>
      </p:sp>
      <p:sp>
        <p:nvSpPr>
          <p:cNvPr id="92" name="吹き出し: 角を丸めた四角形 91">
            <a:extLst>
              <a:ext uri="{FF2B5EF4-FFF2-40B4-BE49-F238E27FC236}">
                <a16:creationId xmlns:a16="http://schemas.microsoft.com/office/drawing/2014/main" id="{6B9CD912-1369-4688-95C7-86E39AB4E29B}"/>
              </a:ext>
            </a:extLst>
          </p:cNvPr>
          <p:cNvSpPr/>
          <p:nvPr/>
        </p:nvSpPr>
        <p:spPr>
          <a:xfrm>
            <a:off x="4071360" y="5038117"/>
            <a:ext cx="953257" cy="664918"/>
          </a:xfrm>
          <a:prstGeom prst="wedgeRoundRectCallout">
            <a:avLst>
              <a:gd name="adj1" fmla="val -33680"/>
              <a:gd name="adj2" fmla="val 66973"/>
              <a:gd name="adj3" fmla="val 16667"/>
            </a:avLst>
          </a:prstGeom>
          <a:solidFill>
            <a:srgbClr val="FFE48F"/>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tIns="0" rIns="36000" bIns="0" rtlCol="0" anchor="ctr"/>
          <a:lstStyle/>
          <a:p>
            <a:pPr algn="just"/>
            <a:r>
              <a:rPr kumimoji="1" lang="ja-JP" altLang="en-US" sz="900" dirty="0">
                <a:solidFill>
                  <a:schemeClr val="tx1"/>
                </a:solidFill>
                <a:latin typeface="BIZ UDゴシック" panose="020B0400000000000000" pitchFamily="49" charset="-128"/>
                <a:ea typeface="BIZ UDゴシック" panose="020B0400000000000000" pitchFamily="49" charset="-128"/>
              </a:rPr>
              <a:t>広告料を支払う</a:t>
            </a:r>
            <a:endParaRPr kumimoji="1" lang="en-US" altLang="ja-JP" sz="900" dirty="0">
              <a:solidFill>
                <a:schemeClr val="tx1"/>
              </a:solidFill>
              <a:latin typeface="BIZ UDゴシック" panose="020B0400000000000000" pitchFamily="49" charset="-128"/>
              <a:ea typeface="BIZ UDゴシック" panose="020B0400000000000000" pitchFamily="49" charset="-128"/>
            </a:endParaRPr>
          </a:p>
          <a:p>
            <a:pPr algn="just"/>
            <a:r>
              <a:rPr kumimoji="1" lang="ja-JP" altLang="en-US" sz="900" dirty="0">
                <a:solidFill>
                  <a:schemeClr val="tx1"/>
                </a:solidFill>
                <a:latin typeface="BIZ UDゴシック" panose="020B0400000000000000" pitchFamily="49" charset="-128"/>
                <a:ea typeface="BIZ UDゴシック" panose="020B0400000000000000" pitchFamily="49" charset="-128"/>
              </a:rPr>
              <a:t>観光施設を</a:t>
            </a:r>
            <a:endParaRPr kumimoji="1" lang="en-US" altLang="ja-JP" sz="900" dirty="0">
              <a:solidFill>
                <a:schemeClr val="tx1"/>
              </a:solidFill>
              <a:latin typeface="BIZ UDゴシック" panose="020B0400000000000000" pitchFamily="49" charset="-128"/>
              <a:ea typeface="BIZ UDゴシック" panose="020B0400000000000000" pitchFamily="49" charset="-128"/>
            </a:endParaRPr>
          </a:p>
          <a:p>
            <a:pPr algn="just"/>
            <a:r>
              <a:rPr kumimoji="1" lang="ja-JP" altLang="en-US" sz="900" dirty="0">
                <a:solidFill>
                  <a:schemeClr val="tx1"/>
                </a:solidFill>
                <a:latin typeface="BIZ UDゴシック" panose="020B0400000000000000" pitchFamily="49" charset="-128"/>
                <a:ea typeface="BIZ UDゴシック" panose="020B0400000000000000" pitchFamily="49" charset="-128"/>
              </a:rPr>
              <a:t>リコメンド表示</a:t>
            </a:r>
            <a:endParaRPr kumimoji="1" lang="en-US" altLang="ja-JP" sz="600" dirty="0">
              <a:solidFill>
                <a:schemeClr val="tx1"/>
              </a:solidFill>
              <a:latin typeface="BIZ UDゴシック" panose="020B0400000000000000" pitchFamily="49" charset="-128"/>
              <a:ea typeface="BIZ UDゴシック" panose="020B0400000000000000" pitchFamily="49" charset="-128"/>
            </a:endParaRPr>
          </a:p>
          <a:p>
            <a:pPr algn="just"/>
            <a:r>
              <a:rPr kumimoji="1" lang="ja-JP" altLang="en-US" sz="600" dirty="0">
                <a:solidFill>
                  <a:schemeClr val="tx1"/>
                </a:solidFill>
                <a:latin typeface="BIZ UDゴシック" panose="020B0400000000000000" pitchFamily="49" charset="-128"/>
                <a:ea typeface="BIZ UDゴシック" panose="020B0400000000000000" pitchFamily="49" charset="-128"/>
              </a:rPr>
              <a:t>（実証事業中は無料）</a:t>
            </a:r>
            <a:endParaRPr kumimoji="1" lang="ja-JP" altLang="en-US" sz="900" dirty="0">
              <a:solidFill>
                <a:schemeClr val="tx1"/>
              </a:solidFill>
              <a:latin typeface="BIZ UDゴシック" panose="020B0400000000000000" pitchFamily="49" charset="-128"/>
              <a:ea typeface="BIZ UDゴシック" panose="020B0400000000000000" pitchFamily="49" charset="-128"/>
            </a:endParaRPr>
          </a:p>
        </p:txBody>
      </p:sp>
    </p:spTree>
    <p:extLst>
      <p:ext uri="{BB962C8B-B14F-4D97-AF65-F5344CB8AC3E}">
        <p14:creationId xmlns:p14="http://schemas.microsoft.com/office/powerpoint/2010/main" val="237292498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999</Words>
  <Application>Microsoft Office PowerPoint</Application>
  <PresentationFormat>ユーザー設定</PresentationFormat>
  <Paragraphs>196</Paragraphs>
  <Slides>2</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BIZ UDゴシック</vt:lpstr>
      <vt:lpstr>游ゴシック</vt:lpstr>
      <vt:lpstr>Aptos</vt:lpstr>
      <vt:lpstr>Aptos Display</vt:lpstr>
      <vt:lpstr>Arial</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2026-06-09T07:37:06Z</dcterms:created>
  <dcterms:modified xsi:type="dcterms:W3CDTF">2026-06-09T11:58:45Z</dcterms:modified>
</cp:coreProperties>
</file>